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Default Extension="gif" ContentType="image/gif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7"/>
  </p:notesMasterIdLst>
  <p:sldIdLst>
    <p:sldId id="257" r:id="rId2"/>
    <p:sldId id="258" r:id="rId3"/>
    <p:sldId id="259" r:id="rId4"/>
    <p:sldId id="261" r:id="rId5"/>
    <p:sldId id="264" r:id="rId6"/>
    <p:sldId id="265" r:id="rId7"/>
    <p:sldId id="266" r:id="rId8"/>
    <p:sldId id="267" r:id="rId9"/>
    <p:sldId id="268" r:id="rId10"/>
    <p:sldId id="269" r:id="rId11"/>
    <p:sldId id="272" r:id="rId12"/>
    <p:sldId id="274" r:id="rId13"/>
    <p:sldId id="275" r:id="rId14"/>
    <p:sldId id="279" r:id="rId15"/>
    <p:sldId id="280" r:id="rId16"/>
    <p:sldId id="284" r:id="rId17"/>
    <p:sldId id="285" r:id="rId18"/>
    <p:sldId id="286" r:id="rId19"/>
    <p:sldId id="288" r:id="rId20"/>
    <p:sldId id="290" r:id="rId21"/>
    <p:sldId id="292" r:id="rId22"/>
    <p:sldId id="295" r:id="rId23"/>
    <p:sldId id="298" r:id="rId24"/>
    <p:sldId id="300" r:id="rId25"/>
    <p:sldId id="301" r:id="rId26"/>
    <p:sldId id="308" r:id="rId27"/>
    <p:sldId id="323" r:id="rId28"/>
    <p:sldId id="324" r:id="rId29"/>
    <p:sldId id="329" r:id="rId30"/>
    <p:sldId id="330" r:id="rId31"/>
    <p:sldId id="331" r:id="rId32"/>
    <p:sldId id="332" r:id="rId33"/>
    <p:sldId id="333" r:id="rId34"/>
    <p:sldId id="336" r:id="rId35"/>
    <p:sldId id="349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Objects="1">
      <p:cViewPr varScale="1">
        <p:scale>
          <a:sx n="138" d="100"/>
          <a:sy n="138" d="100"/>
        </p:scale>
        <p:origin x="-1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5EC1-B4E7-6D46-91CE-669679838704}" type="datetimeFigureOut">
              <a:rPr lang="en-US" smtClean="0"/>
              <a:pPr/>
              <a:t>1/13/15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CEF77-F744-E640-BD65-B0C983F9C1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C2CA-1A09-1940-AB2D-A32B5C1E05FE}" type="datetimeFigureOut">
              <a:rPr lang="en-US" smtClean="0"/>
              <a:pPr/>
              <a:t>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E2D7-6199-0848-8E23-99F6BE2E9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C2CA-1A09-1940-AB2D-A32B5C1E05FE}" type="datetimeFigureOut">
              <a:rPr lang="en-US" smtClean="0"/>
              <a:pPr/>
              <a:t>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E2D7-6199-0848-8E23-99F6BE2E9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C2CA-1A09-1940-AB2D-A32B5C1E05FE}" type="datetimeFigureOut">
              <a:rPr lang="en-US" smtClean="0"/>
              <a:pPr/>
              <a:t>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E2D7-6199-0848-8E23-99F6BE2E9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C2CA-1A09-1940-AB2D-A32B5C1E05FE}" type="datetimeFigureOut">
              <a:rPr lang="en-US" smtClean="0"/>
              <a:pPr/>
              <a:t>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E2D7-6199-0848-8E23-99F6BE2E9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C2CA-1A09-1940-AB2D-A32B5C1E05FE}" type="datetimeFigureOut">
              <a:rPr lang="en-US" smtClean="0"/>
              <a:pPr/>
              <a:t>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E2D7-6199-0848-8E23-99F6BE2E9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C2CA-1A09-1940-AB2D-A32B5C1E05FE}" type="datetimeFigureOut">
              <a:rPr lang="en-US" smtClean="0"/>
              <a:pPr/>
              <a:t>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E2D7-6199-0848-8E23-99F6BE2E9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C2CA-1A09-1940-AB2D-A32B5C1E05FE}" type="datetimeFigureOut">
              <a:rPr lang="en-US" smtClean="0"/>
              <a:pPr/>
              <a:t>1/13/15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E2D7-6199-0848-8E23-99F6BE2E9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C2CA-1A09-1940-AB2D-A32B5C1E05FE}" type="datetimeFigureOut">
              <a:rPr lang="en-US" smtClean="0"/>
              <a:pPr/>
              <a:t>1/13/15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E2D7-6199-0848-8E23-99F6BE2E9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C2CA-1A09-1940-AB2D-A32B5C1E05FE}" type="datetimeFigureOut">
              <a:rPr lang="en-US" smtClean="0"/>
              <a:pPr/>
              <a:t>1/13/15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E2D7-6199-0848-8E23-99F6BE2E9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C2CA-1A09-1940-AB2D-A32B5C1E05FE}" type="datetimeFigureOut">
              <a:rPr lang="en-US" smtClean="0"/>
              <a:pPr/>
              <a:t>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E2D7-6199-0848-8E23-99F6BE2E9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C2CA-1A09-1940-AB2D-A32B5C1E05FE}" type="datetimeFigureOut">
              <a:rPr lang="en-US" smtClean="0"/>
              <a:pPr/>
              <a:t>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E2D7-6199-0848-8E23-99F6BE2E9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3C2CA-1A09-1940-AB2D-A32B5C1E05FE}" type="datetimeFigureOut">
              <a:rPr lang="en-US" smtClean="0"/>
              <a:pPr/>
              <a:t>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8E2D7-6199-0848-8E23-99F6BE2E9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jpeg"/><Relationship Id="rId5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623247" y="1013027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000" b="1" dirty="0" smtClean="0"/>
              <a:t>The Sociolinguistics of </a:t>
            </a:r>
            <a:r>
              <a:rPr lang="en-US" altLang="ja-JP" sz="4000" b="1" dirty="0" err="1" smtClean="0"/>
              <a:t>Toponyms</a:t>
            </a:r>
            <a:endParaRPr lang="ja-JP" altLang="ja-JP" sz="4000" dirty="0"/>
          </a:p>
        </p:txBody>
      </p:sp>
      <p:sp>
        <p:nvSpPr>
          <p:cNvPr id="7" name="正方形/長方形 6"/>
          <p:cNvSpPr/>
          <p:nvPr/>
        </p:nvSpPr>
        <p:spPr>
          <a:xfrm>
            <a:off x="623247" y="3715941"/>
            <a:ext cx="763284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/>
              <a:t> </a:t>
            </a:r>
            <a:endParaRPr lang="ja-JP" altLang="ja-JP" dirty="0"/>
          </a:p>
          <a:p>
            <a:pPr algn="ctr"/>
            <a:r>
              <a:rPr lang="en-US" altLang="ja-JP" sz="3200" dirty="0"/>
              <a:t>John C. Maher</a:t>
            </a:r>
            <a:endParaRPr lang="ja-JP" altLang="ja-JP" sz="3200" dirty="0"/>
          </a:p>
          <a:p>
            <a:pPr algn="ctr"/>
            <a:r>
              <a:rPr lang="en-US" altLang="ja-JP" sz="3200" dirty="0"/>
              <a:t>International Christian University, Tokyo</a:t>
            </a:r>
            <a:endParaRPr lang="ja-JP" altLang="ja-JP" sz="3200" dirty="0" smtClean="0"/>
          </a:p>
          <a:p>
            <a:r>
              <a:rPr lang="en-US" altLang="ja-JP" sz="3200" dirty="0" smtClean="0"/>
              <a:t> </a:t>
            </a:r>
            <a:endParaRPr lang="ja-JP" altLang="ja-JP" sz="32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3411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115616" y="836712"/>
            <a:ext cx="66967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 </a:t>
            </a:r>
            <a:endParaRPr lang="ja-JP" altLang="ja-JP" dirty="0" smtClean="0"/>
          </a:p>
          <a:p>
            <a:r>
              <a:rPr lang="en-US" sz="3600" b="1" dirty="0" err="1" smtClean="0"/>
              <a:t>Iizuka</a:t>
            </a:r>
            <a:r>
              <a:rPr lang="en-US" sz="3600" b="1" dirty="0" smtClean="0"/>
              <a:t> </a:t>
            </a:r>
            <a:r>
              <a:rPr lang="ja-JP" altLang="en-US" sz="3600" b="1" dirty="0" smtClean="0"/>
              <a:t>飯塚</a:t>
            </a:r>
            <a:r>
              <a:rPr lang="en-US" sz="3600" b="1" dirty="0" smtClean="0"/>
              <a:t> (</a:t>
            </a:r>
            <a:r>
              <a:rPr lang="ja-JP" altLang="en-US" sz="3600" b="1" dirty="0" smtClean="0"/>
              <a:t>飯</a:t>
            </a:r>
            <a:r>
              <a:rPr lang="en-US" sz="3600" b="1" dirty="0" smtClean="0"/>
              <a:t>meal, </a:t>
            </a:r>
            <a:r>
              <a:rPr lang="ja-JP" altLang="en-US" sz="3600" b="1" dirty="0" smtClean="0"/>
              <a:t>塚</a:t>
            </a:r>
            <a:r>
              <a:rPr lang="en-US" sz="3600" b="1" dirty="0" smtClean="0"/>
              <a:t>mound)</a:t>
            </a:r>
            <a:endParaRPr lang="en-US" sz="3600" dirty="0" smtClean="0"/>
          </a:p>
          <a:p>
            <a:r>
              <a:rPr lang="en-US" sz="3600" dirty="0" smtClean="0"/>
              <a:t>From a myth concerning Empress </a:t>
            </a:r>
            <a:r>
              <a:rPr lang="en-US" sz="3600" i="1" dirty="0" err="1" smtClean="0"/>
              <a:t>Jingu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Kogo</a:t>
            </a:r>
            <a:r>
              <a:rPr lang="en-US" sz="3600" i="1" dirty="0" smtClean="0"/>
              <a:t> </a:t>
            </a:r>
            <a:r>
              <a:rPr lang="en-US" sz="3600" dirty="0" smtClean="0"/>
              <a:t>(</a:t>
            </a:r>
            <a:r>
              <a:rPr lang="ja-JP" altLang="en-US" sz="3600" dirty="0" smtClean="0"/>
              <a:t>神宮皇后</a:t>
            </a:r>
            <a:r>
              <a:rPr lang="en-US" sz="3600" dirty="0" smtClean="0"/>
              <a:t>) 201-269 (legendary). Parting forever with her faithful soldiers, she hoped</a:t>
            </a:r>
            <a:r>
              <a:rPr lang="ja-JP" altLang="en-US" sz="3600" dirty="0" smtClean="0"/>
              <a:t>、</a:t>
            </a:r>
            <a:r>
              <a:rPr lang="en-US" sz="3600" dirty="0" smtClean="0"/>
              <a:t> someday (</a:t>
            </a:r>
            <a:r>
              <a:rPr lang="ja-JP" altLang="en-US" sz="3600" dirty="0" smtClean="0"/>
              <a:t>いつか</a:t>
            </a:r>
            <a:r>
              <a:rPr lang="en-US" sz="3600" dirty="0" smtClean="0"/>
              <a:t>), to see them again. Thus, </a:t>
            </a:r>
            <a:r>
              <a:rPr lang="en-US" sz="3600" i="1" dirty="0" err="1" smtClean="0"/>
              <a:t>Itsuka</a:t>
            </a:r>
            <a:r>
              <a:rPr lang="en-US" sz="3600" dirty="0" smtClean="0"/>
              <a:t> </a:t>
            </a:r>
            <a:r>
              <a:rPr lang="ja-JP" altLang="en-US" sz="3600" dirty="0" smtClean="0"/>
              <a:t>いつか</a:t>
            </a:r>
            <a:r>
              <a:rPr lang="en-US" sz="3600" dirty="0" smtClean="0"/>
              <a:t>.</a:t>
            </a:r>
          </a:p>
          <a:p>
            <a:endParaRPr lang="en-US" altLang="ja-JP" sz="3600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6048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115616" y="836712"/>
            <a:ext cx="66967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 </a:t>
            </a:r>
            <a:endParaRPr lang="ja-JP" altLang="ja-JP" dirty="0"/>
          </a:p>
          <a:p>
            <a:r>
              <a:rPr lang="en-US" altLang="ja-JP" sz="3600" dirty="0"/>
              <a:t>A place-name is a complex </a:t>
            </a:r>
            <a:r>
              <a:rPr lang="en-US" altLang="ja-JP" sz="3600" b="1" dirty="0"/>
              <a:t>linguistic signature</a:t>
            </a:r>
            <a:r>
              <a:rPr lang="en-US" altLang="ja-JP" sz="3600" dirty="0"/>
              <a:t>, an exquisite reflection of society and culture.</a:t>
            </a:r>
            <a:r>
              <a:rPr lang="en-US" altLang="ja-JP" sz="3600" dirty="0" smtClean="0"/>
              <a:t> </a:t>
            </a:r>
          </a:p>
          <a:p>
            <a:endParaRPr lang="en-US" altLang="ja-JP" sz="3600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6048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115616" y="836712"/>
            <a:ext cx="669674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/>
              <a:t> </a:t>
            </a:r>
            <a:endParaRPr lang="ja-JP" altLang="ja-JP" sz="1600" dirty="0" smtClean="0"/>
          </a:p>
          <a:p>
            <a:pPr algn="ctr"/>
            <a:r>
              <a:rPr lang="en-US" sz="3200" dirty="0" err="1" smtClean="0"/>
              <a:t>Colemines</a:t>
            </a:r>
            <a:r>
              <a:rPr lang="en-US" sz="3200" dirty="0" smtClean="0"/>
              <a:t>, shutdown, political radicalism, Yayoi excavations, </a:t>
            </a:r>
            <a:r>
              <a:rPr lang="en-US" sz="3200" dirty="0" err="1" smtClean="0"/>
              <a:t>Aso</a:t>
            </a:r>
            <a:r>
              <a:rPr lang="en-US" sz="3200" dirty="0" smtClean="0"/>
              <a:t> Taro, town amalgamation and </a:t>
            </a:r>
            <a:r>
              <a:rPr lang="en-US" sz="3200" dirty="0" err="1" smtClean="0"/>
              <a:t>toponym</a:t>
            </a:r>
            <a:r>
              <a:rPr lang="en-US" sz="3200" dirty="0" smtClean="0"/>
              <a:t> disappearance </a:t>
            </a:r>
            <a:r>
              <a:rPr lang="en-US" sz="2800" dirty="0" smtClean="0"/>
              <a:t>(</a:t>
            </a:r>
            <a:r>
              <a:rPr lang="en-US" sz="2800" dirty="0" err="1" smtClean="0"/>
              <a:t>３月２６日</a:t>
            </a:r>
            <a:r>
              <a:rPr lang="en-US" sz="2800" dirty="0" smtClean="0"/>
              <a:t>, 2006</a:t>
            </a:r>
            <a:r>
              <a:rPr lang="ja-JP" altLang="en-US" sz="2800" dirty="0" smtClean="0"/>
              <a:t>）</a:t>
            </a:r>
            <a:r>
              <a:rPr lang="en-US" sz="3200" dirty="0" smtClean="0"/>
              <a:t> </a:t>
            </a:r>
            <a:r>
              <a:rPr lang="en-US" sz="3200" dirty="0" err="1" smtClean="0"/>
              <a:t>Iizuka</a:t>
            </a:r>
            <a:r>
              <a:rPr lang="en-US" sz="3200" dirty="0" smtClean="0"/>
              <a:t> absorbed 5 towns and villages in the </a:t>
            </a:r>
            <a:r>
              <a:rPr lang="en-US" sz="3200" dirty="0" err="1" smtClean="0"/>
              <a:t>Kaho</a:t>
            </a:r>
            <a:r>
              <a:rPr lang="en-US" sz="3200" dirty="0" smtClean="0"/>
              <a:t> </a:t>
            </a:r>
            <a:r>
              <a:rPr lang="en-US" sz="3200" dirty="0" err="1" smtClean="0"/>
              <a:t>嘉穂郡</a:t>
            </a:r>
            <a:r>
              <a:rPr lang="en-US" sz="3200" dirty="0" smtClean="0"/>
              <a:t>  district, film locations (e.g.  </a:t>
            </a:r>
            <a:r>
              <a:rPr lang="en-US" sz="3200" i="1" dirty="0" err="1" smtClean="0"/>
              <a:t>おとし穴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Otoshiana</a:t>
            </a:r>
            <a:r>
              <a:rPr lang="en-US" sz="3200" i="1" dirty="0" smtClean="0"/>
              <a:t> by Hiroshi </a:t>
            </a:r>
            <a:r>
              <a:rPr lang="en-US" sz="3200" i="1" dirty="0" err="1" smtClean="0"/>
              <a:t>Teshigahara</a:t>
            </a:r>
            <a:r>
              <a:rPr lang="en-US" sz="3200" b="1" i="1" dirty="0" smtClean="0"/>
              <a:t>)</a:t>
            </a:r>
            <a:endParaRPr lang="en-US" altLang="ja-JP" sz="3200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6048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295400" y="914400"/>
            <a:ext cx="6629400" cy="5663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/>
              <a:t>Toponyms</a:t>
            </a:r>
            <a:r>
              <a:rPr lang="en-US" sz="3200" dirty="0" smtClean="0"/>
              <a:t> function metonymically </a:t>
            </a:r>
            <a:r>
              <a:rPr lang="en-US" sz="3200" b="1" dirty="0" err="1" smtClean="0">
                <a:latin typeface="ＭＳ 明朝"/>
                <a:ea typeface="ＭＳ 明朝"/>
                <a:cs typeface="ＭＳ 明朝"/>
              </a:rPr>
              <a:t>換喩（かんゆ</a:t>
            </a:r>
            <a:r>
              <a:rPr lang="en-US" sz="3200" b="1" dirty="0" smtClean="0">
                <a:latin typeface="ＭＳ 明朝"/>
                <a:ea typeface="ＭＳ 明朝"/>
                <a:cs typeface="ＭＳ 明朝"/>
              </a:rPr>
              <a:t>):</a:t>
            </a:r>
            <a:r>
              <a:rPr lang="en-US" sz="3200" dirty="0" smtClean="0"/>
              <a:t> </a:t>
            </a:r>
          </a:p>
          <a:p>
            <a:endParaRPr lang="en-US" sz="3200" dirty="0" smtClean="0"/>
          </a:p>
          <a:p>
            <a:r>
              <a:rPr lang="en-US" sz="3200" dirty="0" smtClean="0"/>
              <a:t>“Wall Street” is shorthand for….</a:t>
            </a:r>
          </a:p>
          <a:p>
            <a:r>
              <a:rPr lang="en-US" sz="3200" dirty="0" smtClean="0"/>
              <a:t>“Quai d'Orsay” is used figuratively for… 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Kyoto　京都</a:t>
            </a:r>
            <a:r>
              <a:rPr lang="en-US" sz="3200" dirty="0" smtClean="0"/>
              <a:t> is associated with… </a:t>
            </a:r>
          </a:p>
          <a:p>
            <a:r>
              <a:rPr lang="en-US" sz="3200" dirty="0" smtClean="0"/>
              <a:t>Nagata-</a:t>
            </a:r>
            <a:r>
              <a:rPr lang="en-US" sz="3200" dirty="0" err="1" smtClean="0"/>
              <a:t>cho永田町</a:t>
            </a:r>
            <a:r>
              <a:rPr lang="en-US" sz="3200" dirty="0" smtClean="0"/>
              <a:t> is used for…</a:t>
            </a:r>
          </a:p>
          <a:p>
            <a:r>
              <a:rPr lang="en-US" sz="3200" dirty="0" err="1" smtClean="0"/>
              <a:t>Kasumigaseki</a:t>
            </a:r>
            <a:r>
              <a:rPr lang="en-US" sz="3200" dirty="0" smtClean="0"/>
              <a:t> </a:t>
            </a:r>
            <a:r>
              <a:rPr lang="ja-JP" altLang="en-US" sz="3200" dirty="0" smtClean="0"/>
              <a:t>　霞ヶ関</a:t>
            </a:r>
            <a:r>
              <a:rPr lang="en-US" sz="3200" dirty="0" smtClean="0"/>
              <a:t> refers to…</a:t>
            </a:r>
          </a:p>
          <a:p>
            <a:r>
              <a:rPr lang="en-US" sz="3200" dirty="0" err="1" smtClean="0"/>
              <a:t>Hiroshima　広島</a:t>
            </a:r>
            <a:r>
              <a:rPr lang="en-US" sz="3200" dirty="0" smtClean="0"/>
              <a:t> is </a:t>
            </a:r>
            <a:r>
              <a:rPr lang="en-US" sz="3200" dirty="0" err="1" smtClean="0"/>
              <a:t>metonomy</a:t>
            </a:r>
            <a:r>
              <a:rPr lang="en-US" sz="3200" dirty="0" smtClean="0"/>
              <a:t> for… </a:t>
            </a:r>
          </a:p>
          <a:p>
            <a:r>
              <a:rPr lang="en-US" sz="2400" dirty="0" smtClean="0"/>
              <a:t> </a:t>
            </a:r>
          </a:p>
          <a:p>
            <a:r>
              <a:rPr lang="en-US" dirty="0" smtClean="0"/>
              <a:t> </a:t>
            </a:r>
            <a:r>
              <a:rPr lang="en-US" altLang="ja-JP" b="1" dirty="0" smtClean="0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0225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115616" y="836712"/>
            <a:ext cx="6696744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 </a:t>
            </a:r>
            <a:endParaRPr lang="ja-JP" altLang="ja-JP" dirty="0" smtClean="0"/>
          </a:p>
          <a:p>
            <a:endParaRPr lang="en-US" altLang="ja-JP" sz="3600" dirty="0" smtClean="0"/>
          </a:p>
          <a:p>
            <a:r>
              <a:rPr lang="en-US" altLang="ja-JP" sz="4000" dirty="0" err="1" smtClean="0"/>
              <a:t>Toponyms</a:t>
            </a:r>
            <a:r>
              <a:rPr lang="en-US" altLang="ja-JP" sz="4000" dirty="0" smtClean="0"/>
              <a:t> are a </a:t>
            </a:r>
            <a:r>
              <a:rPr lang="en-US" altLang="ja-JP" sz="4000" b="1" dirty="0" smtClean="0"/>
              <a:t>semiotic – a system of signs that embed meanings. Meanings are constructed by context.</a:t>
            </a:r>
            <a:endParaRPr lang="ja-JP" altLang="en-US" sz="40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6048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1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1100" y="2819400"/>
            <a:ext cx="17018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115616" y="836712"/>
            <a:ext cx="669674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3600" dirty="0" smtClean="0"/>
          </a:p>
          <a:p>
            <a:r>
              <a:rPr lang="en-US" altLang="ja-JP" sz="4000" dirty="0" smtClean="0"/>
              <a:t>Place </a:t>
            </a:r>
            <a:r>
              <a:rPr lang="en-US" altLang="ja-JP" sz="4000" dirty="0"/>
              <a:t>names, or ‘</a:t>
            </a:r>
            <a:r>
              <a:rPr lang="en-US" altLang="ja-JP" sz="4000" dirty="0" err="1"/>
              <a:t>toponyms</a:t>
            </a:r>
            <a:r>
              <a:rPr lang="en-US" altLang="ja-JP" sz="4000" dirty="0"/>
              <a:t>,’ are the most powerful geographical </a:t>
            </a:r>
            <a:r>
              <a:rPr lang="en-US" altLang="ja-JP" sz="4000" b="1" dirty="0"/>
              <a:t>reference system </a:t>
            </a:r>
            <a:r>
              <a:rPr lang="en-US" altLang="ja-JP" sz="4000" dirty="0"/>
              <a:t>in the world.</a:t>
            </a:r>
            <a:endParaRPr lang="ja-JP" altLang="en-US" sz="40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6048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1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7350" y="2197100"/>
            <a:ext cx="3289300" cy="246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4320" y="190380"/>
            <a:ext cx="29771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/>
              <a:t>Linguistic DNA </a:t>
            </a:r>
            <a:endParaRPr lang="ja-JP" altLang="en-US" sz="3600" dirty="0"/>
          </a:p>
        </p:txBody>
      </p:sp>
      <p:sp>
        <p:nvSpPr>
          <p:cNvPr id="3" name="正方形/長方形 2"/>
          <p:cNvSpPr/>
          <p:nvPr/>
        </p:nvSpPr>
        <p:spPr>
          <a:xfrm>
            <a:off x="152401" y="873586"/>
            <a:ext cx="91596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dirty="0" smtClean="0"/>
              <a:t>Sometimes, the (only ) vestige </a:t>
            </a:r>
            <a:r>
              <a:rPr lang="en-US" altLang="ja-JP" sz="3200" dirty="0"/>
              <a:t>of former </a:t>
            </a:r>
            <a:r>
              <a:rPr lang="en-US" altLang="ja-JP" sz="3200" dirty="0" smtClean="0"/>
              <a:t>inhabitants </a:t>
            </a:r>
          </a:p>
          <a:p>
            <a:r>
              <a:rPr lang="en-US" altLang="ja-JP" sz="3200" dirty="0"/>
              <a:t>a</a:t>
            </a:r>
            <a:r>
              <a:rPr lang="en-US" altLang="ja-JP" sz="3200" dirty="0" smtClean="0"/>
              <a:t>nd  social upheavals…contains important, non- archaeological evidence of human life. In this sense, place-names are a </a:t>
            </a:r>
            <a:r>
              <a:rPr lang="en-US" altLang="ja-JP" sz="3200" b="1" dirty="0" smtClean="0"/>
              <a:t>linguistic DNA</a:t>
            </a:r>
            <a:r>
              <a:rPr lang="en-US" altLang="ja-JP" sz="3200" dirty="0" smtClean="0"/>
              <a:t>.</a:t>
            </a:r>
            <a:endParaRPr lang="ja-JP" altLang="en-US" sz="3200" dirty="0" smtClean="0"/>
          </a:p>
          <a:p>
            <a:endParaRPr lang="ja-JP" altLang="en-US" sz="3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3480" y="2924944"/>
            <a:ext cx="804481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★狛江</a:t>
            </a:r>
            <a:r>
              <a:rPr kumimoji="1" lang="en-US" altLang="ja-JP" sz="2800" i="1" dirty="0" err="1" smtClean="0"/>
              <a:t>Komae</a:t>
            </a:r>
            <a:r>
              <a:rPr kumimoji="1" lang="en-US" altLang="ja-JP" sz="2800" dirty="0" smtClean="0"/>
              <a:t> (Japan)</a:t>
            </a:r>
          </a:p>
          <a:p>
            <a:r>
              <a:rPr lang="ja-JP" altLang="en-US" sz="2800" dirty="0" smtClean="0"/>
              <a:t>★</a:t>
            </a:r>
            <a:r>
              <a:rPr lang="en-US" altLang="ja-JP" sz="2800" dirty="0" err="1" smtClean="0"/>
              <a:t>Methlan</a:t>
            </a:r>
            <a:r>
              <a:rPr lang="en-US" altLang="ja-JP" sz="2800" dirty="0" smtClean="0"/>
              <a:t> – </a:t>
            </a:r>
            <a:r>
              <a:rPr lang="en-US" altLang="ja-JP" sz="2800" dirty="0" err="1" smtClean="0"/>
              <a:t>Mediolanum</a:t>
            </a:r>
            <a:r>
              <a:rPr lang="en-US" altLang="ja-JP" sz="2800" dirty="0" smtClean="0"/>
              <a:t> – </a:t>
            </a:r>
            <a:r>
              <a:rPr lang="en-US" altLang="ja-JP" sz="2800" i="1" dirty="0" err="1" smtClean="0"/>
              <a:t>Milano</a:t>
            </a:r>
            <a:r>
              <a:rPr lang="en-US" altLang="ja-JP" sz="2800" dirty="0" smtClean="0"/>
              <a:t> (Italy) </a:t>
            </a:r>
          </a:p>
          <a:p>
            <a:r>
              <a:rPr lang="ja-JP" altLang="en-US" sz="2800" dirty="0" smtClean="0"/>
              <a:t>★</a:t>
            </a:r>
            <a:r>
              <a:rPr lang="en-US" altLang="ja-JP" sz="2800" i="1" dirty="0" err="1" smtClean="0"/>
              <a:t>Noboribetsu</a:t>
            </a:r>
            <a:r>
              <a:rPr lang="en-US" altLang="ja-JP" sz="2800" i="1" dirty="0" smtClean="0"/>
              <a:t> </a:t>
            </a:r>
            <a:r>
              <a:rPr lang="ja-JP" altLang="en-US" sz="2800" i="1" dirty="0" smtClean="0"/>
              <a:t>・・・</a:t>
            </a:r>
            <a:r>
              <a:rPr lang="en-US" altLang="ja-JP" sz="2800" dirty="0" smtClean="0"/>
              <a:t>affixes like -</a:t>
            </a:r>
            <a:r>
              <a:rPr lang="en-US" altLang="ja-JP" sz="2800" i="1" dirty="0" smtClean="0"/>
              <a:t>pet</a:t>
            </a:r>
            <a:r>
              <a:rPr lang="en-US" altLang="ja-JP" sz="2800" dirty="0" smtClean="0"/>
              <a:t> (river)</a:t>
            </a:r>
            <a:r>
              <a:rPr lang="ja-JP" altLang="en-US" sz="2800" dirty="0" smtClean="0"/>
              <a:t>　</a:t>
            </a:r>
            <a:r>
              <a:rPr lang="en-US" altLang="ja-JP" sz="2800" dirty="0" smtClean="0"/>
              <a:t>in Hokkaido </a:t>
            </a:r>
          </a:p>
          <a:p>
            <a:r>
              <a:rPr lang="ja-JP" altLang="en-US" sz="2800" dirty="0" smtClean="0"/>
              <a:t>　　</a:t>
            </a:r>
            <a:r>
              <a:rPr lang="en-US" altLang="ja-JP" sz="2800" dirty="0" smtClean="0"/>
              <a:t>and some </a:t>
            </a:r>
            <a:r>
              <a:rPr lang="en-US" altLang="ja-JP" sz="2800" i="1" dirty="0" smtClean="0"/>
              <a:t>-be</a:t>
            </a:r>
            <a:r>
              <a:rPr lang="en-US" altLang="ja-JP" sz="2800" dirty="0" smtClean="0"/>
              <a:t> endings in  </a:t>
            </a:r>
            <a:r>
              <a:rPr lang="en-US" altLang="ja-JP" sz="2800" dirty="0" err="1" smtClean="0"/>
              <a:t>Honshū</a:t>
            </a:r>
            <a:r>
              <a:rPr lang="en-US" altLang="ja-JP" sz="2800" dirty="0" smtClean="0"/>
              <a:t> (Japan)</a:t>
            </a:r>
          </a:p>
          <a:p>
            <a:r>
              <a:rPr lang="ja-JP" altLang="en-US" sz="2800" dirty="0" smtClean="0"/>
              <a:t>★</a:t>
            </a:r>
            <a:r>
              <a:rPr lang="en-US" altLang="ja-JP" sz="2800" dirty="0" smtClean="0"/>
              <a:t>Pit- </a:t>
            </a:r>
            <a:r>
              <a:rPr lang="en-US" altLang="ja-JP" sz="2800" i="1" dirty="0" err="1" smtClean="0"/>
              <a:t>Pitlochry</a:t>
            </a:r>
            <a:r>
              <a:rPr lang="en-US" altLang="ja-JP" sz="2800" dirty="0" smtClean="0"/>
              <a:t> </a:t>
            </a:r>
            <a:r>
              <a:rPr lang="en-US" altLang="ja-JP" sz="2800" dirty="0"/>
              <a:t>or </a:t>
            </a:r>
            <a:r>
              <a:rPr lang="en-US" altLang="ja-JP" sz="2800" dirty="0" smtClean="0"/>
              <a:t>Norse, </a:t>
            </a:r>
            <a:r>
              <a:rPr lang="en-US" altLang="ja-JP" sz="2800" dirty="0" err="1" smtClean="0"/>
              <a:t>Vik</a:t>
            </a:r>
            <a:r>
              <a:rPr lang="en-US" altLang="ja-JP" sz="2800" dirty="0" smtClean="0"/>
              <a:t> </a:t>
            </a:r>
            <a:r>
              <a:rPr lang="en-US" altLang="ja-JP" sz="2800" dirty="0"/>
              <a:t>– </a:t>
            </a:r>
            <a:r>
              <a:rPr lang="en-US" altLang="ja-JP" sz="2800" dirty="0" err="1" smtClean="0"/>
              <a:t>Lerwick</a:t>
            </a:r>
            <a:r>
              <a:rPr lang="en-US" altLang="ja-JP" sz="2800" dirty="0" smtClean="0"/>
              <a:t> (Scotland)</a:t>
            </a:r>
          </a:p>
          <a:p>
            <a:endParaRPr kumimoji="1" lang="ja-JP" altLang="en-US" sz="28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9211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827584" y="980728"/>
            <a:ext cx="69847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000" dirty="0"/>
              <a:t>Each person has a </a:t>
            </a:r>
            <a:r>
              <a:rPr lang="en-US" altLang="ja-JP" sz="4000" b="1" dirty="0"/>
              <a:t>relation</a:t>
            </a:r>
            <a:r>
              <a:rPr lang="en-US" altLang="ja-JP" sz="4000" dirty="0"/>
              <a:t> to place. Who we are is linked to where we are.</a:t>
            </a:r>
            <a:r>
              <a:rPr lang="en-US" altLang="ja-JP" sz="4000" dirty="0" smtClean="0"/>
              <a:t> </a:t>
            </a:r>
          </a:p>
          <a:p>
            <a:endParaRPr lang="en-US" altLang="ja-JP" sz="4000" dirty="0" smtClean="0"/>
          </a:p>
          <a:p>
            <a:r>
              <a:rPr lang="en-US" altLang="ja-JP" sz="4000" dirty="0" smtClean="0"/>
              <a:t>The </a:t>
            </a:r>
            <a:r>
              <a:rPr lang="en-US" altLang="ja-JP" sz="4000" dirty="0"/>
              <a:t>connections are complex. They change as life changes. </a:t>
            </a:r>
            <a:endParaRPr lang="ja-JP" altLang="en-US" sz="40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8999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683568" y="1052736"/>
            <a:ext cx="763284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3600" dirty="0" smtClean="0"/>
          </a:p>
          <a:p>
            <a:r>
              <a:rPr lang="en-US" altLang="ja-JP" sz="4000" dirty="0" smtClean="0"/>
              <a:t>Place-names signify the </a:t>
            </a:r>
            <a:r>
              <a:rPr lang="en-US" altLang="ja-JP" sz="4000" b="1" dirty="0" smtClean="0"/>
              <a:t>continuity</a:t>
            </a:r>
            <a:r>
              <a:rPr lang="en-US" altLang="ja-JP" sz="4000" dirty="0" smtClean="0"/>
              <a:t> of communities. They evoke </a:t>
            </a:r>
            <a:r>
              <a:rPr lang="en-US" altLang="ja-JP" sz="4000" b="1" dirty="0" smtClean="0"/>
              <a:t>intimacy</a:t>
            </a:r>
            <a:r>
              <a:rPr lang="en-US" altLang="ja-JP" sz="4000" dirty="0" smtClean="0"/>
              <a:t>, </a:t>
            </a:r>
            <a:r>
              <a:rPr lang="en-US" altLang="ja-JP" sz="4000" b="1" dirty="0" smtClean="0"/>
              <a:t>nostalgia</a:t>
            </a:r>
            <a:r>
              <a:rPr lang="en-US" altLang="ja-JP" sz="4000" dirty="0" smtClean="0"/>
              <a:t>, personal history and </a:t>
            </a:r>
            <a:r>
              <a:rPr lang="en-US" altLang="ja-JP" sz="4000" b="1" dirty="0" smtClean="0"/>
              <a:t>identity</a:t>
            </a:r>
            <a:r>
              <a:rPr lang="en-US" altLang="ja-JP" sz="4000" dirty="0" smtClean="0"/>
              <a:t>. 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8733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683568" y="1052736"/>
            <a:ext cx="763284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3600" dirty="0" smtClean="0"/>
          </a:p>
          <a:p>
            <a:r>
              <a:rPr lang="en-US" altLang="ja-JP" sz="4000" dirty="0" smtClean="0"/>
              <a:t>Place-names signify the </a:t>
            </a:r>
            <a:r>
              <a:rPr lang="en-US" altLang="ja-JP" sz="4000" b="1" dirty="0" smtClean="0"/>
              <a:t>continuity</a:t>
            </a:r>
            <a:r>
              <a:rPr lang="en-US" altLang="ja-JP" sz="4000" dirty="0" smtClean="0"/>
              <a:t> of communities. They evoke </a:t>
            </a:r>
            <a:r>
              <a:rPr lang="en-US" altLang="ja-JP" sz="4000" b="1" dirty="0" smtClean="0"/>
              <a:t>intimacy</a:t>
            </a:r>
            <a:r>
              <a:rPr lang="en-US" altLang="ja-JP" sz="4000" dirty="0" smtClean="0"/>
              <a:t>, </a:t>
            </a:r>
            <a:r>
              <a:rPr lang="en-US" altLang="ja-JP" sz="4000" b="1" dirty="0" smtClean="0"/>
              <a:t>nostalgia</a:t>
            </a:r>
            <a:r>
              <a:rPr lang="en-US" altLang="ja-JP" sz="4000" dirty="0" smtClean="0"/>
              <a:t>, personal history and </a:t>
            </a:r>
            <a:r>
              <a:rPr lang="en-US" altLang="ja-JP" sz="4000" b="1" dirty="0" smtClean="0"/>
              <a:t>identity</a:t>
            </a:r>
            <a:r>
              <a:rPr lang="en-US" altLang="ja-JP" sz="4000" dirty="0" smtClean="0"/>
              <a:t>. 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8733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97346"/>
            <a:ext cx="6629400" cy="563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LIVING IN A SYMBOLIC LANDSCAPE</a:t>
            </a:r>
            <a:endParaRPr lang="en-US" sz="3200" dirty="0" smtClean="0"/>
          </a:p>
          <a:p>
            <a:r>
              <a:rPr lang="en-US" sz="3600" dirty="0" smtClean="0"/>
              <a:t>Naming is a </a:t>
            </a:r>
            <a:r>
              <a:rPr lang="en-US" sz="3600" b="1" dirty="0" smtClean="0"/>
              <a:t>building block </a:t>
            </a:r>
            <a:r>
              <a:rPr lang="en-US" sz="3600" dirty="0" smtClean="0"/>
              <a:t>of language. Naming identifies </a:t>
            </a:r>
            <a:r>
              <a:rPr lang="en-US" sz="3600" b="1" dirty="0" smtClean="0"/>
              <a:t>who</a:t>
            </a:r>
            <a:r>
              <a:rPr lang="en-US" sz="3600" dirty="0" smtClean="0"/>
              <a:t> we are in the world. We are </a:t>
            </a:r>
            <a:r>
              <a:rPr lang="en-US" sz="3600" b="1" dirty="0" smtClean="0"/>
              <a:t>persons with names</a:t>
            </a:r>
            <a:r>
              <a:rPr lang="en-US" sz="3600" dirty="0" smtClean="0"/>
              <a:t>, naming things in the world. It identifies where we are in the world. Sometimes the </a:t>
            </a:r>
            <a:r>
              <a:rPr lang="en-US" sz="3600" b="1" dirty="0" smtClean="0"/>
              <a:t>personal and the spatial</a:t>
            </a:r>
            <a:r>
              <a:rPr lang="en-US" sz="3600" dirty="0" smtClean="0"/>
              <a:t> naming coincide in sign (Roland Barthes’ </a:t>
            </a:r>
            <a:r>
              <a:rPr lang="en-US" sz="3600" i="1" dirty="0" smtClean="0"/>
              <a:t>le</a:t>
            </a:r>
            <a:r>
              <a:rPr lang="en-US" sz="3600" dirty="0" smtClean="0"/>
              <a:t> </a:t>
            </a:r>
            <a:r>
              <a:rPr lang="en-US" sz="3600" i="1" dirty="0" err="1" smtClean="0"/>
              <a:t>signe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saturé</a:t>
            </a:r>
            <a:r>
              <a:rPr lang="en-US" sz="3600" i="1" dirty="0" smtClean="0"/>
              <a:t> </a:t>
            </a:r>
            <a:r>
              <a:rPr lang="en-US" sz="3600" dirty="0" smtClean="0"/>
              <a:t>).</a:t>
            </a:r>
            <a:r>
              <a:rPr lang="en-US" sz="4000" dirty="0" smtClean="0"/>
              <a:t> 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corse03-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40000" y="2510631"/>
            <a:ext cx="4064000" cy="27051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97346"/>
            <a:ext cx="6629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TOPONYMS IN EVERYDAY LIFE</a:t>
            </a:r>
            <a:endParaRPr lang="en-US" sz="2400" dirty="0" smtClean="0"/>
          </a:p>
          <a:p>
            <a:r>
              <a:rPr lang="en-US" b="1" dirty="0" smtClean="0"/>
              <a:t> 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:chimei jiten-4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21092542">
            <a:off x="285850" y="1700808"/>
            <a:ext cx="2861945" cy="2861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:kadogawa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1960" y="4048438"/>
            <a:ext cx="381000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 descr=":images-11.jpe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31840" y="548680"/>
            <a:ext cx="2413000" cy="3369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:images-14.jpe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 rot="714498">
            <a:off x="5866563" y="473722"/>
            <a:ext cx="2413000" cy="3369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2753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457201"/>
            <a:ext cx="6858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Scholarship began in the 18th century by </a:t>
            </a:r>
            <a:r>
              <a:rPr lang="en-US" sz="2000" dirty="0" err="1" smtClean="0"/>
              <a:t>Hakuseki</a:t>
            </a:r>
            <a:r>
              <a:rPr lang="en-US" sz="2000" dirty="0" smtClean="0"/>
              <a:t> Arai and </a:t>
            </a:r>
            <a:r>
              <a:rPr lang="en-US" sz="2000" dirty="0" err="1" smtClean="0"/>
              <a:t>Norinaga</a:t>
            </a:r>
            <a:r>
              <a:rPr lang="en-US" sz="2000" dirty="0" smtClean="0"/>
              <a:t> </a:t>
            </a:r>
            <a:r>
              <a:rPr lang="en-US" sz="2000" dirty="0" err="1" smtClean="0"/>
              <a:t>Motoori</a:t>
            </a:r>
            <a:r>
              <a:rPr lang="en-US" sz="2000" dirty="0" smtClean="0"/>
              <a:t> (</a:t>
            </a:r>
            <a:r>
              <a:rPr lang="en-US" sz="2000" dirty="0" err="1" smtClean="0"/>
              <a:t>Senda</a:t>
            </a:r>
            <a:r>
              <a:rPr lang="en-US" sz="2000" dirty="0" smtClean="0"/>
              <a:t>, 1982, </a:t>
            </a:r>
            <a:r>
              <a:rPr lang="en-US" sz="2000" dirty="0" err="1" smtClean="0"/>
              <a:t>p</a:t>
            </a:r>
            <a:r>
              <a:rPr lang="en-US" sz="2000" dirty="0" smtClean="0"/>
              <a:t>. 171; </a:t>
            </a:r>
            <a:r>
              <a:rPr lang="en-US" sz="2000" dirty="0" err="1" smtClean="0"/>
              <a:t>Sekido</a:t>
            </a:r>
            <a:r>
              <a:rPr lang="en-US" sz="2000" dirty="0" smtClean="0"/>
              <a:t>, 2000, </a:t>
            </a:r>
            <a:r>
              <a:rPr lang="en-US" sz="2000" dirty="0" err="1" smtClean="0"/>
              <a:t>p</a:t>
            </a:r>
            <a:r>
              <a:rPr lang="en-US" sz="2000" dirty="0" smtClean="0"/>
              <a:t>. 9).</a:t>
            </a:r>
          </a:p>
          <a:p>
            <a:r>
              <a:rPr lang="en-US" sz="2000" dirty="0" smtClean="0"/>
              <a:t> </a:t>
            </a:r>
          </a:p>
          <a:p>
            <a:r>
              <a:rPr lang="en-US" sz="2000" dirty="0" smtClean="0"/>
              <a:t>On the minor </a:t>
            </a:r>
            <a:r>
              <a:rPr lang="en-US" sz="2000" dirty="0" err="1" smtClean="0"/>
              <a:t>toponyms</a:t>
            </a:r>
            <a:r>
              <a:rPr lang="en-US" sz="2000" dirty="0" smtClean="0"/>
              <a:t> in Japanese villages, </a:t>
            </a:r>
            <a:r>
              <a:rPr lang="en-US" sz="2000" dirty="0" err="1" smtClean="0"/>
              <a:t>Kunio</a:t>
            </a:r>
            <a:r>
              <a:rPr lang="en-US" sz="2000" dirty="0" smtClean="0"/>
              <a:t> </a:t>
            </a:r>
            <a:r>
              <a:rPr lang="en-US" sz="2000" dirty="0" err="1" smtClean="0"/>
              <a:t>Yanagita</a:t>
            </a:r>
            <a:r>
              <a:rPr lang="en-US" sz="2000" dirty="0" smtClean="0"/>
              <a:t> (1912), the founder of Japanese folklore studies.</a:t>
            </a:r>
          </a:p>
          <a:p>
            <a:endParaRPr lang="en-US" sz="2000" dirty="0" smtClean="0"/>
          </a:p>
          <a:p>
            <a:r>
              <a:rPr lang="en-US" sz="2000" dirty="0" smtClean="0"/>
              <a:t>In historical geography, minor place names regarded as important clues in clarifying the past’s landscapes and land indication systems (</a:t>
            </a:r>
            <a:r>
              <a:rPr lang="en-US" sz="2000" dirty="0" err="1" smtClean="0"/>
              <a:t>Kinda</a:t>
            </a:r>
            <a:r>
              <a:rPr lang="en-US" sz="2000" dirty="0" smtClean="0"/>
              <a:t>, 2010). </a:t>
            </a:r>
          </a:p>
          <a:p>
            <a:endParaRPr lang="en-US" sz="2000" dirty="0" smtClean="0"/>
          </a:p>
          <a:p>
            <a:r>
              <a:rPr lang="en-US" sz="2000" dirty="0" smtClean="0"/>
              <a:t>Geographers, folklorists have also studied minor place names within Japanese villages: etymology, distribution, vocabulary composition, and resident perceptions (</a:t>
            </a:r>
            <a:r>
              <a:rPr lang="en-US" sz="2000" dirty="0" err="1" smtClean="0"/>
              <a:t>Kagami</a:t>
            </a:r>
            <a:r>
              <a:rPr lang="en-US" sz="2000" dirty="0" smtClean="0"/>
              <a:t>, 1957; Chiba, 1994; </a:t>
            </a:r>
            <a:r>
              <a:rPr lang="en-US" sz="2000" dirty="0" err="1" smtClean="0"/>
              <a:t>Sekido</a:t>
            </a:r>
            <a:r>
              <a:rPr lang="en-US" sz="2000" dirty="0" smtClean="0"/>
              <a:t>, 2000; Ueno, 2004)</a:t>
            </a:r>
          </a:p>
          <a:p>
            <a:endParaRPr lang="en-US" sz="2000" dirty="0" smtClean="0"/>
          </a:p>
          <a:p>
            <a:r>
              <a:rPr lang="en-US" sz="2000" dirty="0" smtClean="0"/>
              <a:t>IMAZATO S., The folk classification system of rural spaces: Reading the landscape as </a:t>
            </a:r>
            <a:r>
              <a:rPr lang="en-US" sz="2000" dirty="0" err="1" smtClean="0"/>
              <a:t>text,Kyoto</a:t>
            </a:r>
            <a:r>
              <a:rPr lang="en-US" sz="2000" dirty="0" smtClean="0"/>
              <a:t>, Kyoto University Press, 2006. </a:t>
            </a:r>
            <a:endParaRPr lang="en-US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623247" y="1013027"/>
            <a:ext cx="79208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Japan’ is a village along Route 940 Luzerne County, Pennsylvania, USA, west of the borough of ‘</a:t>
            </a:r>
            <a:r>
              <a:rPr lang="en-US" sz="2000" dirty="0" err="1" smtClean="0"/>
              <a:t>Jeddo</a:t>
            </a:r>
            <a:r>
              <a:rPr lang="en-US" sz="2000" dirty="0" smtClean="0"/>
              <a:t>’ whilst on the opposite side of the continent Mt </a:t>
            </a:r>
            <a:r>
              <a:rPr lang="en-US" sz="2000" dirty="0" err="1" smtClean="0"/>
              <a:t>Manzo</a:t>
            </a:r>
            <a:r>
              <a:rPr lang="en-US" sz="2000" dirty="0" smtClean="0"/>
              <a:t> Nagano is a mountain in British Columbia named after the first Nikkei immigrant to Canada </a:t>
            </a:r>
            <a:r>
              <a:rPr lang="en-US" sz="2000" dirty="0" err="1" smtClean="0"/>
              <a:t>永野</a:t>
            </a:r>
            <a:r>
              <a:rPr lang="en-US" sz="2000" dirty="0" smtClean="0"/>
              <a:t> </a:t>
            </a:r>
            <a:r>
              <a:rPr lang="en-US" sz="2000" dirty="0" err="1" smtClean="0"/>
              <a:t>万蔵</a:t>
            </a:r>
            <a:r>
              <a:rPr lang="en-US" sz="2000" dirty="0" smtClean="0"/>
              <a:t>. </a:t>
            </a:r>
          </a:p>
          <a:p>
            <a:pPr algn="ctr"/>
            <a:endParaRPr lang="ja-JP" altLang="ja-JP" sz="1100" dirty="0"/>
          </a:p>
        </p:txBody>
      </p:sp>
      <p:sp>
        <p:nvSpPr>
          <p:cNvPr id="7" name="正方形/長方形 6"/>
          <p:cNvSpPr/>
          <p:nvPr/>
        </p:nvSpPr>
        <p:spPr>
          <a:xfrm>
            <a:off x="623247" y="3645024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 smtClean="0"/>
              <a:t> </a:t>
            </a:r>
            <a:endParaRPr lang="ja-JP" altLang="ja-JP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3048000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3411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95536" y="908716"/>
            <a:ext cx="68593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b="1" dirty="0"/>
              <a:t>PLACE NAMES in MULTILINGUAL JAPAN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611560" y="2276872"/>
            <a:ext cx="73448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dirty="0"/>
              <a:t>In Japan, place-names are an intriguing window on ‘multilingualism’ in Japan since </a:t>
            </a:r>
            <a:r>
              <a:rPr lang="en-US" altLang="ja-JP" sz="3200" i="1" dirty="0"/>
              <a:t>they</a:t>
            </a:r>
            <a:r>
              <a:rPr lang="en-US" altLang="ja-JP" sz="3200" dirty="0"/>
              <a:t> demonstrate Japan’s demographic and cultural contacts throughout the archipelago and Asia.</a:t>
            </a:r>
            <a:endParaRPr lang="ja-JP" altLang="en-US" sz="32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4989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 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JAPAN</a:t>
            </a:r>
          </a:p>
          <a:p>
            <a:pPr>
              <a:buNone/>
            </a:pPr>
            <a:r>
              <a:rPr lang="en-US" dirty="0" smtClean="0"/>
              <a:t>A Multilingual landscape </a:t>
            </a:r>
          </a:p>
          <a:p>
            <a:pPr>
              <a:buNone/>
            </a:pPr>
            <a:r>
              <a:rPr lang="en-US" dirty="0" smtClean="0"/>
              <a:t>Socio-economic aspects of multilingualism</a:t>
            </a:r>
          </a:p>
          <a:p>
            <a:pPr>
              <a:buNone/>
            </a:pPr>
            <a:r>
              <a:rPr lang="en-US" dirty="0" smtClean="0"/>
              <a:t>Bilingualism in vernacular </a:t>
            </a:r>
            <a:r>
              <a:rPr lang="en-US" dirty="0" err="1" smtClean="0"/>
              <a:t>toponomy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Place-names are an everyday affair. </a:t>
            </a:r>
            <a:r>
              <a:rPr lang="en-US" dirty="0" err="1" smtClean="0"/>
              <a:t>Roadsigns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87124" y="3429000"/>
            <a:ext cx="86333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dirty="0"/>
              <a:t> </a:t>
            </a:r>
            <a:r>
              <a:rPr lang="ja-JP" altLang="en-US" sz="2800" dirty="0" smtClean="0"/>
              <a:t>★</a:t>
            </a:r>
            <a:r>
              <a:rPr lang="en-US" altLang="ja-JP" sz="2800" b="1" i="1" dirty="0" err="1" smtClean="0"/>
              <a:t>gusuku</a:t>
            </a:r>
            <a:r>
              <a:rPr lang="en-US" altLang="ja-JP" sz="2800" b="1" dirty="0" smtClean="0"/>
              <a:t>-  </a:t>
            </a:r>
            <a:r>
              <a:rPr lang="en-US" altLang="ja-JP" sz="2800" b="1" dirty="0"/>
              <a:t>word form:  a classic </a:t>
            </a:r>
            <a:r>
              <a:rPr lang="en-US" altLang="ja-JP" sz="2800" b="1" dirty="0" err="1"/>
              <a:t>Ryukyuan</a:t>
            </a:r>
            <a:r>
              <a:rPr lang="en-US" altLang="ja-JP" sz="2800" b="1" dirty="0"/>
              <a:t> </a:t>
            </a:r>
            <a:r>
              <a:rPr lang="en-US" altLang="ja-JP" sz="2800" b="1" dirty="0" err="1"/>
              <a:t>toponymic</a:t>
            </a:r>
            <a:r>
              <a:rPr lang="en-US" altLang="ja-JP" sz="2800" b="1" dirty="0"/>
              <a:t> </a:t>
            </a:r>
            <a:r>
              <a:rPr lang="ja-JP" altLang="en-US" sz="2800" b="1" dirty="0" smtClean="0"/>
              <a:t>　　</a:t>
            </a:r>
            <a:endParaRPr lang="en-US" altLang="ja-JP" sz="2800" b="1" dirty="0" smtClean="0"/>
          </a:p>
          <a:p>
            <a:r>
              <a:rPr lang="ja-JP" altLang="en-US" sz="2800" b="1" dirty="0" smtClean="0"/>
              <a:t>　</a:t>
            </a:r>
            <a:r>
              <a:rPr lang="en-US" altLang="ja-JP" sz="2800" b="1" dirty="0" smtClean="0"/>
              <a:t>suffix</a:t>
            </a:r>
            <a:r>
              <a:rPr lang="en-US" altLang="ja-JP" sz="2800" b="1" dirty="0"/>
              <a:t>. The etymology of </a:t>
            </a:r>
            <a:r>
              <a:rPr lang="en-US" altLang="ja-JP" sz="2800" b="1" i="1" dirty="0" err="1"/>
              <a:t>gusuku</a:t>
            </a:r>
            <a:r>
              <a:rPr lang="en-US" altLang="ja-JP" sz="2800" b="1" i="1" dirty="0"/>
              <a:t> is unclear</a:t>
            </a:r>
            <a:r>
              <a:rPr lang="en-US" altLang="ja-JP" sz="2800" b="1" dirty="0"/>
              <a:t>. Basil </a:t>
            </a:r>
            <a:endParaRPr lang="en-US" altLang="ja-JP" sz="2800" b="1" dirty="0" smtClean="0"/>
          </a:p>
          <a:p>
            <a:r>
              <a:rPr lang="ja-JP" altLang="en-US" sz="2800" b="1" dirty="0" smtClean="0"/>
              <a:t>　</a:t>
            </a:r>
            <a:r>
              <a:rPr lang="en-US" altLang="ja-JP" sz="2800" b="1" dirty="0" smtClean="0"/>
              <a:t>Chamberlain </a:t>
            </a:r>
            <a:r>
              <a:rPr lang="en-US" altLang="ja-JP" sz="2800" b="1" dirty="0"/>
              <a:t>and Kanazawa </a:t>
            </a:r>
            <a:r>
              <a:rPr lang="en-US" altLang="ja-JP" sz="2800" b="1" dirty="0" err="1"/>
              <a:t>Shozaburo</a:t>
            </a:r>
            <a:r>
              <a:rPr lang="en-US" altLang="ja-JP" sz="2800" b="1" dirty="0"/>
              <a:t> segmented it </a:t>
            </a:r>
            <a:endParaRPr lang="en-US" altLang="ja-JP" sz="2800" b="1" dirty="0" smtClean="0"/>
          </a:p>
          <a:p>
            <a:r>
              <a:rPr lang="ja-JP" altLang="en-US" sz="2800" b="1" dirty="0" smtClean="0"/>
              <a:t>　</a:t>
            </a:r>
            <a:r>
              <a:rPr lang="en-US" altLang="ja-JP" sz="2800" b="1" dirty="0" smtClean="0"/>
              <a:t>into </a:t>
            </a:r>
            <a:r>
              <a:rPr lang="en-US" altLang="ja-JP" sz="2800" b="1" i="1" dirty="0" err="1"/>
              <a:t>gu</a:t>
            </a:r>
            <a:r>
              <a:rPr lang="en-US" altLang="ja-JP" sz="2800" b="1" dirty="0"/>
              <a:t> (&lt; honorific </a:t>
            </a:r>
            <a:r>
              <a:rPr lang="en-US" altLang="ja-JP" sz="2800" b="1" i="1" dirty="0"/>
              <a:t>go</a:t>
            </a:r>
            <a:r>
              <a:rPr lang="en-US" altLang="ja-JP" sz="2800" b="1" dirty="0"/>
              <a:t> 御) and </a:t>
            </a:r>
            <a:r>
              <a:rPr lang="en-US" altLang="ja-JP" sz="2800" b="1" i="1" dirty="0" err="1"/>
              <a:t>shuku</a:t>
            </a:r>
            <a:r>
              <a:rPr lang="en-US" altLang="ja-JP" sz="2800" b="1" dirty="0"/>
              <a:t> (宿) whilst the </a:t>
            </a:r>
            <a:endParaRPr lang="en-US" altLang="ja-JP" sz="2800" b="1" dirty="0" smtClean="0"/>
          </a:p>
          <a:p>
            <a:r>
              <a:rPr lang="ja-JP" altLang="en-US" sz="2800" b="1" dirty="0" smtClean="0"/>
              <a:t>　</a:t>
            </a:r>
            <a:r>
              <a:rPr lang="en-US" altLang="ja-JP" sz="2800" b="1" dirty="0" smtClean="0"/>
              <a:t>latter </a:t>
            </a:r>
            <a:r>
              <a:rPr lang="en-US" altLang="ja-JP" sz="2800" b="1" dirty="0"/>
              <a:t>considered </a:t>
            </a:r>
            <a:r>
              <a:rPr lang="en-US" altLang="ja-JP" sz="2800" b="1" i="1" dirty="0" err="1"/>
              <a:t>suku</a:t>
            </a:r>
            <a:r>
              <a:rPr lang="en-US" altLang="ja-JP" sz="2800" b="1" dirty="0"/>
              <a:t> a  cognate with old Japanese </a:t>
            </a:r>
            <a:endParaRPr lang="en-US" altLang="ja-JP" sz="2800" b="1" dirty="0" smtClean="0"/>
          </a:p>
          <a:p>
            <a:r>
              <a:rPr lang="ja-JP" altLang="en-US" sz="2800" b="1" i="1" dirty="0" smtClean="0"/>
              <a:t>　</a:t>
            </a:r>
            <a:r>
              <a:rPr lang="en-US" altLang="ja-JP" sz="2800" b="1" i="1" dirty="0" err="1" smtClean="0"/>
              <a:t>shiki</a:t>
            </a:r>
            <a:endParaRPr lang="ja-JP" altLang="en-US" sz="2800" b="1" dirty="0"/>
          </a:p>
        </p:txBody>
      </p:sp>
      <p:sp>
        <p:nvSpPr>
          <p:cNvPr id="3" name="正方形/長方形 2"/>
          <p:cNvSpPr/>
          <p:nvPr/>
        </p:nvSpPr>
        <p:spPr>
          <a:xfrm>
            <a:off x="202614" y="1124744"/>
            <a:ext cx="82809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 smtClean="0"/>
              <a:t>★</a:t>
            </a:r>
            <a:r>
              <a:rPr lang="en-US" altLang="ja-JP" sz="2800" b="1" dirty="0" smtClean="0"/>
              <a:t>Many traditional </a:t>
            </a:r>
            <a:r>
              <a:rPr lang="en-US" altLang="ja-JP" sz="2800" b="1" dirty="0" err="1"/>
              <a:t>Ryukyuan</a:t>
            </a:r>
            <a:r>
              <a:rPr lang="en-US" altLang="ja-JP" sz="2800" b="1" dirty="0"/>
              <a:t> words appear as prefixes or suffixes such as </a:t>
            </a:r>
            <a:r>
              <a:rPr lang="en-US" altLang="ja-JP" sz="2800" b="1" i="1" dirty="0" err="1"/>
              <a:t>agari</a:t>
            </a:r>
            <a:r>
              <a:rPr lang="en-US" altLang="ja-JP" sz="2800" b="1" dirty="0"/>
              <a:t> and </a:t>
            </a:r>
            <a:r>
              <a:rPr lang="en-US" altLang="ja-JP" sz="2800" b="1" i="1" dirty="0" err="1"/>
              <a:t>iri</a:t>
            </a:r>
            <a:r>
              <a:rPr lang="en-US" altLang="ja-JP" sz="2800" b="1" i="1" dirty="0"/>
              <a:t> </a:t>
            </a:r>
            <a:r>
              <a:rPr lang="en-US" altLang="ja-JP" sz="2800" b="1" dirty="0"/>
              <a:t>which are equivalent to East (東) and West (西). This occurs in the island name </a:t>
            </a:r>
            <a:r>
              <a:rPr lang="en-US" altLang="ja-JP" sz="2800" b="1" i="1" dirty="0" err="1"/>
              <a:t>Iriomote</a:t>
            </a:r>
            <a:r>
              <a:rPr lang="en-US" altLang="ja-JP" sz="2800" b="1" dirty="0"/>
              <a:t> (</a:t>
            </a:r>
            <a:r>
              <a:rPr lang="en-US" altLang="ja-JP" sz="2800" b="1" dirty="0" smtClean="0"/>
              <a:t>in </a:t>
            </a:r>
            <a:r>
              <a:rPr lang="en-US" altLang="ja-JP" sz="2800" b="1" dirty="0" err="1" smtClean="0"/>
              <a:t>Yaeyaman</a:t>
            </a:r>
            <a:r>
              <a:rPr lang="en-US" altLang="ja-JP" sz="2800" b="1" dirty="0"/>
              <a:t>,  ‘</a:t>
            </a:r>
            <a:r>
              <a:rPr lang="en-US" altLang="ja-JP" sz="2800" b="1" dirty="0" err="1"/>
              <a:t>Iriumutii</a:t>
            </a:r>
            <a:r>
              <a:rPr lang="en-US" altLang="ja-JP" sz="2800" b="1" dirty="0"/>
              <a:t>’). </a:t>
            </a:r>
            <a:endParaRPr lang="ja-JP" altLang="ja-JP" sz="2800" b="1" dirty="0"/>
          </a:p>
        </p:txBody>
      </p:sp>
      <p:sp>
        <p:nvSpPr>
          <p:cNvPr id="4" name="正方形/長方形 3"/>
          <p:cNvSpPr/>
          <p:nvPr/>
        </p:nvSpPr>
        <p:spPr>
          <a:xfrm>
            <a:off x="187124" y="332656"/>
            <a:ext cx="18569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b="1" dirty="0" err="1"/>
              <a:t>Ryukyuan</a:t>
            </a:r>
            <a:endParaRPr lang="ja-JP" altLang="ja-JP" sz="32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19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bsj.org/fukyu/toriino/img/rensai/vol27_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  </a:ext>
            </a:extLst>
          </a:blip>
          <a:srcRect/>
          <a:stretch>
            <a:fillRect/>
          </a:stretch>
        </p:blipFill>
        <p:spPr bwMode="auto">
          <a:xfrm>
            <a:off x="193074" y="2852936"/>
            <a:ext cx="4203382" cy="2592288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ho-so-shim.sakura.ne.jp/radprotect/s-_IGP777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  </a:ext>
            </a:extLst>
          </a:blip>
          <a:srcRect/>
          <a:stretch>
            <a:fillRect/>
          </a:stretch>
        </p:blipFill>
        <p:spPr bwMode="auto">
          <a:xfrm>
            <a:off x="4499992" y="3573016"/>
            <a:ext cx="4470873" cy="2989897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193073" y="188640"/>
            <a:ext cx="87777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dirty="0" smtClean="0"/>
              <a:t>A Place</a:t>
            </a:r>
            <a:r>
              <a:rPr lang="en-US" altLang="ja-JP" sz="3200" dirty="0"/>
              <a:t>-name</a:t>
            </a:r>
            <a:r>
              <a:rPr lang="en-US" altLang="ja-JP" sz="3200" dirty="0" smtClean="0"/>
              <a:t> Requiem</a:t>
            </a:r>
            <a:endParaRPr lang="en-US" altLang="ja-JP" sz="3200" dirty="0"/>
          </a:p>
          <a:p>
            <a:pPr algn="ctr"/>
            <a:r>
              <a:rPr lang="en-US" altLang="ja-JP" sz="3200" dirty="0" smtClean="0"/>
              <a:t> </a:t>
            </a:r>
            <a:r>
              <a:rPr lang="en-US" altLang="ja-JP" sz="3200" dirty="0" err="1"/>
              <a:t>浪江町</a:t>
            </a:r>
            <a:r>
              <a:rPr lang="en-US" altLang="ja-JP" sz="3200" dirty="0" err="1" smtClean="0"/>
              <a:t>Namie</a:t>
            </a:r>
            <a:r>
              <a:rPr lang="en-US" altLang="ja-JP" sz="3200" dirty="0" smtClean="0"/>
              <a:t>, </a:t>
            </a:r>
            <a:r>
              <a:rPr lang="en-US" altLang="ja-JP" sz="3200" dirty="0" err="1"/>
              <a:t>双葉町</a:t>
            </a:r>
            <a:r>
              <a:rPr lang="en-US" altLang="ja-JP" sz="3200" dirty="0" err="1" smtClean="0"/>
              <a:t>Futaba</a:t>
            </a:r>
            <a:r>
              <a:rPr lang="en-US" altLang="ja-JP" sz="3200" dirty="0" smtClean="0"/>
              <a:t>, </a:t>
            </a:r>
            <a:r>
              <a:rPr lang="en-US" altLang="ja-JP" sz="3200" dirty="0" err="1"/>
              <a:t>大熊町</a:t>
            </a:r>
            <a:r>
              <a:rPr lang="en-US" altLang="ja-JP" sz="3200" dirty="0" err="1" smtClean="0"/>
              <a:t>Okuma</a:t>
            </a:r>
            <a:r>
              <a:rPr lang="en-US" altLang="ja-JP" sz="3200" dirty="0" smtClean="0"/>
              <a:t>, </a:t>
            </a:r>
            <a:r>
              <a:rPr lang="en-US" altLang="ja-JP" sz="3200" dirty="0" err="1"/>
              <a:t>富岡町</a:t>
            </a:r>
            <a:r>
              <a:rPr lang="en-US" altLang="ja-JP" sz="3200" dirty="0" err="1" smtClean="0"/>
              <a:t>Tomioka</a:t>
            </a:r>
            <a:r>
              <a:rPr lang="en-US" altLang="ja-JP" sz="3200" dirty="0" smtClean="0"/>
              <a:t>, </a:t>
            </a:r>
            <a:r>
              <a:rPr lang="en-US" altLang="ja-JP" sz="3200" dirty="0" err="1"/>
              <a:t>飯舘村</a:t>
            </a:r>
            <a:r>
              <a:rPr lang="en-US" altLang="ja-JP" sz="3200" dirty="0" err="1" smtClean="0"/>
              <a:t>Iitate</a:t>
            </a:r>
            <a:r>
              <a:rPr lang="en-US" altLang="ja-JP" sz="3200" dirty="0" smtClean="0"/>
              <a:t>, </a:t>
            </a:r>
            <a:r>
              <a:rPr lang="en-US" altLang="ja-JP" sz="3200" dirty="0" err="1"/>
              <a:t>葛尾村</a:t>
            </a:r>
            <a:r>
              <a:rPr lang="en-US" altLang="ja-JP" sz="3200" dirty="0" err="1" smtClean="0"/>
              <a:t>Katsuo</a:t>
            </a:r>
            <a:endParaRPr lang="ja-JP" altLang="ja-JP" sz="32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8162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23528" y="476672"/>
            <a:ext cx="828092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b="1" dirty="0"/>
              <a:t>THE JAPANIZATION OF RYUKYUAN TOPONYMS</a:t>
            </a:r>
            <a:endParaRPr lang="ja-JP" altLang="ja-JP" sz="3200" dirty="0"/>
          </a:p>
          <a:p>
            <a:endParaRPr lang="en-US" altLang="ja-JP" sz="3200" dirty="0" smtClean="0"/>
          </a:p>
          <a:p>
            <a:r>
              <a:rPr lang="en-US" altLang="ja-JP" sz="3200" dirty="0" err="1" smtClean="0"/>
              <a:t>Afagun</a:t>
            </a:r>
            <a:r>
              <a:rPr lang="en-US" altLang="ja-JP" sz="3200" dirty="0" smtClean="0"/>
              <a:t> </a:t>
            </a:r>
            <a:r>
              <a:rPr lang="ja-JP" altLang="ja-JP" sz="3200" dirty="0"/>
              <a:t>阿波根　</a:t>
            </a:r>
            <a:r>
              <a:rPr lang="en-US" altLang="ja-JP" sz="3200" dirty="0"/>
              <a:t>becomes </a:t>
            </a:r>
            <a:r>
              <a:rPr lang="en-US" altLang="ja-JP" sz="3200" dirty="0" err="1"/>
              <a:t>Ahagon</a:t>
            </a:r>
            <a:endParaRPr lang="ja-JP" altLang="ja-JP" sz="3200" dirty="0"/>
          </a:p>
          <a:p>
            <a:r>
              <a:rPr lang="en-US" altLang="ja-JP" sz="3200" dirty="0" err="1"/>
              <a:t>Agaribaru</a:t>
            </a:r>
            <a:r>
              <a:rPr lang="en-US" altLang="ja-JP" sz="3200" dirty="0"/>
              <a:t> </a:t>
            </a:r>
            <a:r>
              <a:rPr lang="ja-JP" altLang="ja-JP" sz="3200" dirty="0"/>
              <a:t>東原</a:t>
            </a:r>
            <a:r>
              <a:rPr lang="en-US" altLang="ja-JP" sz="3200" dirty="0"/>
              <a:t>  </a:t>
            </a:r>
            <a:r>
              <a:rPr lang="en-US" altLang="ja-JP" sz="3200" dirty="0" err="1"/>
              <a:t>Higashibara</a:t>
            </a:r>
            <a:endParaRPr lang="ja-JP" altLang="ja-JP" sz="3200" dirty="0"/>
          </a:p>
          <a:p>
            <a:r>
              <a:rPr lang="en-US" altLang="ja-JP" sz="3200" dirty="0" err="1"/>
              <a:t>Chikazan</a:t>
            </a:r>
            <a:r>
              <a:rPr lang="en-US" altLang="ja-JP" sz="3200" dirty="0"/>
              <a:t> </a:t>
            </a:r>
            <a:r>
              <a:rPr lang="en-US" altLang="ja-JP" sz="3200" b="1" dirty="0" err="1"/>
              <a:t>津嘉山</a:t>
            </a:r>
            <a:r>
              <a:rPr lang="en-US" altLang="ja-JP" sz="3200" dirty="0" err="1"/>
              <a:t>becomes</a:t>
            </a:r>
            <a:r>
              <a:rPr lang="en-US" altLang="ja-JP" sz="3200" dirty="0"/>
              <a:t> </a:t>
            </a:r>
            <a:r>
              <a:rPr lang="en-US" altLang="ja-JP" sz="3200" dirty="0" err="1"/>
              <a:t>Tsukazan</a:t>
            </a:r>
            <a:r>
              <a:rPr lang="en-US" altLang="ja-JP" sz="3200" dirty="0"/>
              <a:t> and </a:t>
            </a:r>
            <a:r>
              <a:rPr lang="en-US" altLang="ja-JP" sz="3200" dirty="0" err="1"/>
              <a:t>Tsukayama</a:t>
            </a:r>
            <a:endParaRPr lang="ja-JP" altLang="ja-JP" sz="3200" dirty="0"/>
          </a:p>
          <a:p>
            <a:r>
              <a:rPr lang="en-US" altLang="ja-JP" sz="3200" dirty="0" err="1"/>
              <a:t>Kabira</a:t>
            </a:r>
            <a:r>
              <a:rPr lang="en-US" altLang="ja-JP" sz="3200" dirty="0"/>
              <a:t> </a:t>
            </a:r>
            <a:r>
              <a:rPr lang="ja-JP" altLang="ja-JP" sz="3200" dirty="0"/>
              <a:t>川平</a:t>
            </a:r>
            <a:r>
              <a:rPr lang="en-US" altLang="ja-JP" sz="3200" dirty="0"/>
              <a:t>– </a:t>
            </a:r>
            <a:r>
              <a:rPr lang="en-US" altLang="ja-JP" sz="3200" dirty="0" err="1"/>
              <a:t>Kawahira</a:t>
            </a:r>
            <a:endParaRPr lang="ja-JP" altLang="ja-JP" sz="3200" dirty="0"/>
          </a:p>
          <a:p>
            <a:r>
              <a:rPr lang="en-US" altLang="ja-JP" sz="3200" dirty="0" err="1"/>
              <a:t>Kanagushiku</a:t>
            </a:r>
            <a:r>
              <a:rPr lang="en-US" altLang="ja-JP" sz="3200" dirty="0"/>
              <a:t> </a:t>
            </a:r>
            <a:r>
              <a:rPr lang="ja-JP" altLang="ja-JP" sz="3200" dirty="0"/>
              <a:t>金城</a:t>
            </a:r>
            <a:r>
              <a:rPr lang="en-US" altLang="ja-JP" sz="3200" dirty="0"/>
              <a:t> – </a:t>
            </a:r>
            <a:r>
              <a:rPr lang="en-US" altLang="ja-JP" sz="3200" dirty="0" err="1"/>
              <a:t>Kanagusuku</a:t>
            </a:r>
            <a:r>
              <a:rPr lang="en-US" altLang="ja-JP" sz="3200" dirty="0"/>
              <a:t> – </a:t>
            </a:r>
            <a:r>
              <a:rPr lang="en-US" altLang="ja-JP" sz="3200" dirty="0" err="1"/>
              <a:t>Kanashiro</a:t>
            </a:r>
            <a:r>
              <a:rPr lang="en-US" altLang="ja-JP" sz="3200" dirty="0"/>
              <a:t> - Kinjo</a:t>
            </a:r>
            <a:endParaRPr lang="ja-JP" altLang="ja-JP" sz="3200" dirty="0"/>
          </a:p>
          <a:p>
            <a:r>
              <a:rPr lang="en-US" altLang="ja-JP" sz="3200" dirty="0" err="1"/>
              <a:t>Murunzatu</a:t>
            </a:r>
            <a:r>
              <a:rPr lang="en-US" altLang="ja-JP" sz="3200" dirty="0"/>
              <a:t> </a:t>
            </a:r>
            <a:r>
              <a:rPr lang="ja-JP" altLang="ja-JP" sz="3200" dirty="0"/>
              <a:t>諸見里</a:t>
            </a:r>
            <a:r>
              <a:rPr lang="en-US" altLang="ja-JP" sz="3200" dirty="0" err="1"/>
              <a:t>Moromizato</a:t>
            </a:r>
            <a:endParaRPr lang="ja-JP" altLang="ja-JP" sz="3200" dirty="0"/>
          </a:p>
          <a:p>
            <a:r>
              <a:rPr lang="en-US" altLang="ja-JP" sz="3200" dirty="0" err="1"/>
              <a:t>Nagushiku</a:t>
            </a:r>
            <a:r>
              <a:rPr lang="en-US" altLang="ja-JP" sz="3200" dirty="0"/>
              <a:t> – </a:t>
            </a:r>
            <a:r>
              <a:rPr lang="ja-JP" altLang="ja-JP" sz="3200" dirty="0"/>
              <a:t>宮城　</a:t>
            </a:r>
            <a:r>
              <a:rPr lang="en-US" altLang="ja-JP" sz="3200" dirty="0" err="1"/>
              <a:t>Miyagusuku</a:t>
            </a:r>
            <a:endParaRPr lang="ja-JP" altLang="ja-JP" sz="32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2465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07504" y="1146610"/>
            <a:ext cx="9026987" cy="4814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altLang="ja-JP" sz="2400" b="1" dirty="0" err="1"/>
              <a:t>Muko-jima</a:t>
            </a:r>
            <a:r>
              <a:rPr lang="en-US" altLang="ja-JP" sz="2400" b="1" dirty="0"/>
              <a:t> Group </a:t>
            </a:r>
            <a:r>
              <a:rPr lang="en-US" altLang="ja-JP" sz="2400" dirty="0"/>
              <a:t>(</a:t>
            </a:r>
            <a:r>
              <a:rPr lang="en-US" altLang="ja-JP" sz="2400" dirty="0" err="1"/>
              <a:t>聟島列島</a:t>
            </a:r>
            <a:r>
              <a:rPr lang="en-US" altLang="ja-JP" sz="2400" dirty="0"/>
              <a:t> </a:t>
            </a:r>
            <a:r>
              <a:rPr lang="en-US" altLang="ja-JP" sz="2400" i="1" dirty="0" err="1"/>
              <a:t>Muko-jima</a:t>
            </a:r>
            <a:r>
              <a:rPr lang="en-US" altLang="ja-JP" sz="2400" i="1" dirty="0"/>
              <a:t> </a:t>
            </a:r>
            <a:r>
              <a:rPr lang="en-US" altLang="ja-JP" sz="2400" i="1" dirty="0" err="1"/>
              <a:t>Rettō</a:t>
            </a:r>
            <a:r>
              <a:rPr lang="en-US" altLang="ja-JP" sz="2400" dirty="0"/>
              <a:t>) - formerly </a:t>
            </a:r>
            <a:r>
              <a:rPr lang="en-US" altLang="ja-JP" sz="2400" i="1" dirty="0" smtClean="0"/>
              <a:t>Parry</a:t>
            </a:r>
            <a:endParaRPr lang="ja-JP" altLang="ja-JP" sz="2400" dirty="0" smtClean="0"/>
          </a:p>
          <a:p>
            <a:pPr lvl="1">
              <a:lnSpc>
                <a:spcPts val="2300"/>
              </a:lnSpc>
            </a:pPr>
            <a:r>
              <a:rPr lang="en-US" altLang="ja-JP" sz="2400" dirty="0" err="1"/>
              <a:t>Muko-jima</a:t>
            </a:r>
            <a:r>
              <a:rPr lang="en-US" altLang="ja-JP" sz="2400" dirty="0"/>
              <a:t> (</a:t>
            </a:r>
            <a:r>
              <a:rPr lang="en-US" altLang="ja-JP" sz="2400" dirty="0" err="1"/>
              <a:t>聟島</a:t>
            </a:r>
            <a:r>
              <a:rPr lang="en-US" altLang="ja-JP" sz="2400" dirty="0" smtClean="0"/>
              <a:t>, </a:t>
            </a:r>
            <a:r>
              <a:rPr lang="en-US" altLang="ja-JP" sz="2400" dirty="0"/>
              <a:t>Bridegroom Island);</a:t>
            </a:r>
            <a:endParaRPr lang="ja-JP" altLang="ja-JP" sz="2400" dirty="0"/>
          </a:p>
          <a:p>
            <a:pPr lvl="1">
              <a:lnSpc>
                <a:spcPts val="2300"/>
              </a:lnSpc>
            </a:pPr>
            <a:r>
              <a:rPr lang="en-US" altLang="ja-JP" sz="2400" dirty="0" err="1"/>
              <a:t>Yome-jima</a:t>
            </a:r>
            <a:r>
              <a:rPr lang="en-US" altLang="ja-JP" sz="2400" dirty="0"/>
              <a:t> (</a:t>
            </a:r>
            <a:r>
              <a:rPr lang="en-US" altLang="ja-JP" sz="2400" dirty="0" err="1"/>
              <a:t>嫁島</a:t>
            </a:r>
            <a:r>
              <a:rPr lang="en-US" altLang="ja-JP" sz="2400" dirty="0" smtClean="0"/>
              <a:t>, </a:t>
            </a:r>
            <a:r>
              <a:rPr lang="en-US" altLang="ja-JP" sz="2400" dirty="0"/>
              <a:t>Bride Island) - formerly </a:t>
            </a:r>
            <a:r>
              <a:rPr lang="en-US" altLang="ja-JP" sz="2400" i="1" dirty="0" err="1"/>
              <a:t>Kater</a:t>
            </a:r>
            <a:r>
              <a:rPr lang="en-US" altLang="ja-JP" sz="2400" i="1" dirty="0"/>
              <a:t> </a:t>
            </a:r>
            <a:r>
              <a:rPr lang="en-US" altLang="ja-JP" sz="2400" i="1" dirty="0" smtClean="0"/>
              <a:t>Island</a:t>
            </a:r>
            <a:endParaRPr lang="ja-JP" altLang="ja-JP" sz="2400" i="1" dirty="0" smtClean="0"/>
          </a:p>
          <a:p>
            <a:pPr lvl="1">
              <a:lnSpc>
                <a:spcPts val="2300"/>
              </a:lnSpc>
            </a:pPr>
            <a:r>
              <a:rPr lang="en-US" altLang="ja-JP" sz="2400" dirty="0" err="1"/>
              <a:t>Nakōdo-jima</a:t>
            </a:r>
            <a:r>
              <a:rPr lang="en-US" altLang="ja-JP" sz="2400" dirty="0"/>
              <a:t> or </a:t>
            </a:r>
            <a:r>
              <a:rPr lang="en-US" altLang="ja-JP" sz="2400" dirty="0" err="1"/>
              <a:t>Nakadachi-jima</a:t>
            </a:r>
            <a:r>
              <a:rPr lang="en-US" altLang="ja-JP" sz="2400" dirty="0"/>
              <a:t> (</a:t>
            </a:r>
            <a:r>
              <a:rPr lang="en-US" altLang="ja-JP" sz="2400" dirty="0" err="1"/>
              <a:t>媒島</a:t>
            </a:r>
            <a:r>
              <a:rPr lang="en-US" altLang="ja-JP" sz="2400" dirty="0" smtClean="0"/>
              <a:t>, </a:t>
            </a:r>
            <a:r>
              <a:rPr lang="en-US" altLang="ja-JP" sz="2400" dirty="0"/>
              <a:t>Go-between Island</a:t>
            </a:r>
            <a:r>
              <a:rPr lang="en-US" altLang="ja-JP" sz="2400" dirty="0" smtClean="0"/>
              <a:t>)</a:t>
            </a:r>
            <a:endParaRPr lang="ja-JP" altLang="ja-JP" sz="2400" dirty="0" smtClean="0"/>
          </a:p>
          <a:p>
            <a:pPr lvl="1">
              <a:lnSpc>
                <a:spcPts val="2300"/>
              </a:lnSpc>
            </a:pPr>
            <a:r>
              <a:rPr lang="en-US" altLang="ja-JP" sz="2400" dirty="0"/>
              <a:t>Kita-no-</a:t>
            </a:r>
            <a:r>
              <a:rPr lang="en-US" altLang="ja-JP" sz="2400" dirty="0" err="1"/>
              <a:t>jima</a:t>
            </a:r>
            <a:r>
              <a:rPr lang="en-US" altLang="ja-JP" sz="2400" dirty="0"/>
              <a:t> (</a:t>
            </a:r>
            <a:r>
              <a:rPr lang="en-US" altLang="ja-JP" sz="2400" dirty="0" err="1"/>
              <a:t>北ノ島</a:t>
            </a:r>
            <a:r>
              <a:rPr lang="en-US" altLang="ja-JP" sz="2400" dirty="0"/>
              <a:t> or </a:t>
            </a:r>
            <a:r>
              <a:rPr lang="en-US" altLang="ja-JP" sz="2400" dirty="0" err="1"/>
              <a:t>北島</a:t>
            </a:r>
            <a:r>
              <a:rPr lang="en-US" altLang="ja-JP" sz="2400" dirty="0" smtClean="0"/>
              <a:t>, </a:t>
            </a:r>
            <a:r>
              <a:rPr lang="en-US" altLang="ja-JP" sz="2400" dirty="0"/>
              <a:t>Northern Island</a:t>
            </a:r>
            <a:r>
              <a:rPr lang="en-US" altLang="ja-JP" sz="2400" dirty="0" smtClean="0"/>
              <a:t>)</a:t>
            </a:r>
            <a:endParaRPr lang="ja-JP" altLang="ja-JP" sz="2400" dirty="0" smtClean="0"/>
          </a:p>
          <a:p>
            <a:pPr lvl="1">
              <a:lnSpc>
                <a:spcPts val="2300"/>
              </a:lnSpc>
            </a:pPr>
            <a:r>
              <a:rPr lang="en-US" altLang="ja-JP" sz="2400" dirty="0"/>
              <a:t>Mae-</a:t>
            </a:r>
            <a:r>
              <a:rPr lang="en-US" altLang="ja-JP" sz="2400" dirty="0" err="1"/>
              <a:t>jima</a:t>
            </a:r>
            <a:r>
              <a:rPr lang="en-US" altLang="ja-JP" sz="2400" dirty="0"/>
              <a:t> - formerly</a:t>
            </a:r>
            <a:r>
              <a:rPr lang="en-US" altLang="ja-JP" sz="2400" dirty="0" smtClean="0"/>
              <a:t> the </a:t>
            </a:r>
            <a:r>
              <a:rPr lang="en-US" altLang="ja-JP" sz="2400" i="1" dirty="0" smtClean="0"/>
              <a:t>Ears</a:t>
            </a:r>
            <a:endParaRPr lang="ja-JP" altLang="ja-JP" sz="2400" dirty="0" smtClean="0"/>
          </a:p>
          <a:p>
            <a:pPr lvl="0">
              <a:lnSpc>
                <a:spcPts val="2300"/>
              </a:lnSpc>
            </a:pPr>
            <a:r>
              <a:rPr lang="en-US" altLang="ja-JP" sz="2400" b="1" dirty="0"/>
              <a:t>Chichi-</a:t>
            </a:r>
            <a:r>
              <a:rPr lang="en-US" altLang="ja-JP" sz="2400" b="1" dirty="0" err="1"/>
              <a:t>jima</a:t>
            </a:r>
            <a:r>
              <a:rPr lang="en-US" altLang="ja-JP" sz="2400" b="1" dirty="0"/>
              <a:t> Group </a:t>
            </a:r>
            <a:r>
              <a:rPr lang="en-US" altLang="ja-JP" sz="2400" dirty="0"/>
              <a:t>(</a:t>
            </a:r>
            <a:r>
              <a:rPr lang="en-US" altLang="ja-JP" sz="2400" dirty="0" err="1"/>
              <a:t>父島列島</a:t>
            </a:r>
            <a:r>
              <a:rPr lang="en-US" altLang="ja-JP" sz="2400" dirty="0"/>
              <a:t> </a:t>
            </a:r>
            <a:r>
              <a:rPr lang="en-US" altLang="ja-JP" sz="2400" i="1" dirty="0"/>
              <a:t>Chichi-</a:t>
            </a:r>
            <a:r>
              <a:rPr lang="en-US" altLang="ja-JP" sz="2400" i="1" dirty="0" err="1"/>
              <a:t>jima</a:t>
            </a:r>
            <a:r>
              <a:rPr lang="en-US" altLang="ja-JP" sz="2400" i="1" dirty="0"/>
              <a:t> </a:t>
            </a:r>
            <a:r>
              <a:rPr lang="en-US" altLang="ja-JP" sz="2400" i="1" dirty="0" err="1"/>
              <a:t>Rettō</a:t>
            </a:r>
            <a:r>
              <a:rPr lang="en-US" altLang="ja-JP" sz="2400" dirty="0"/>
              <a:t>) - formerly </a:t>
            </a:r>
            <a:r>
              <a:rPr lang="en-US" altLang="ja-JP" sz="2400" i="1" dirty="0" err="1" smtClean="0"/>
              <a:t>Beechey</a:t>
            </a:r>
            <a:endParaRPr lang="ja-JP" altLang="ja-JP" sz="2400" i="1" dirty="0" smtClean="0"/>
          </a:p>
          <a:p>
            <a:pPr lvl="1">
              <a:lnSpc>
                <a:spcPts val="2300"/>
              </a:lnSpc>
            </a:pPr>
            <a:r>
              <a:rPr lang="en-US" altLang="ja-JP" sz="2400" dirty="0" smtClean="0"/>
              <a:t>Chichi-</a:t>
            </a:r>
            <a:r>
              <a:rPr lang="en-US" altLang="ja-JP" sz="2400" dirty="0" err="1" smtClean="0"/>
              <a:t>jima(父島</a:t>
            </a:r>
            <a:r>
              <a:rPr lang="en-US" altLang="ja-JP" sz="2400" dirty="0" smtClean="0"/>
              <a:t>, </a:t>
            </a:r>
            <a:r>
              <a:rPr lang="en-US" altLang="ja-JP" sz="2400" dirty="0"/>
              <a:t>Father Island) - formerly </a:t>
            </a:r>
            <a:r>
              <a:rPr lang="en-US" altLang="ja-JP" sz="2400" i="1" dirty="0"/>
              <a:t>Main I./Peel </a:t>
            </a:r>
            <a:r>
              <a:rPr lang="en-US" altLang="ja-JP" sz="2400" i="1" dirty="0" smtClean="0"/>
              <a:t>Island</a:t>
            </a:r>
            <a:endParaRPr lang="ja-JP" altLang="ja-JP" sz="2400" dirty="0" smtClean="0"/>
          </a:p>
          <a:p>
            <a:pPr lvl="1">
              <a:lnSpc>
                <a:spcPts val="2300"/>
              </a:lnSpc>
            </a:pPr>
            <a:r>
              <a:rPr lang="en-US" altLang="ja-JP" sz="2400" dirty="0" err="1"/>
              <a:t>Ani-jima</a:t>
            </a:r>
            <a:r>
              <a:rPr lang="en-US" altLang="ja-JP" sz="2400" dirty="0"/>
              <a:t> (</a:t>
            </a:r>
            <a:r>
              <a:rPr lang="en-US" altLang="ja-JP" sz="2400" dirty="0" err="1"/>
              <a:t>兄島</a:t>
            </a:r>
            <a:r>
              <a:rPr lang="en-US" altLang="ja-JP" sz="2400" i="1" dirty="0"/>
              <a:t>,</a:t>
            </a:r>
            <a:r>
              <a:rPr lang="en-US" altLang="ja-JP" sz="2400" i="1" dirty="0" smtClean="0"/>
              <a:t> </a:t>
            </a:r>
            <a:r>
              <a:rPr lang="en-US" altLang="ja-JP" sz="2400" dirty="0" err="1" smtClean="0"/>
              <a:t>Elrde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Brother Island) - formerly </a:t>
            </a:r>
            <a:r>
              <a:rPr lang="en-US" altLang="ja-JP" sz="2400" i="1" dirty="0"/>
              <a:t>Hog I./Buckland </a:t>
            </a:r>
            <a:r>
              <a:rPr lang="en-US" altLang="ja-JP" sz="2400" i="1" dirty="0" smtClean="0"/>
              <a:t>I</a:t>
            </a:r>
            <a:endParaRPr lang="ja-JP" altLang="ja-JP" sz="2400" dirty="0" smtClean="0"/>
          </a:p>
          <a:p>
            <a:pPr lvl="1">
              <a:lnSpc>
                <a:spcPts val="2300"/>
              </a:lnSpc>
            </a:pPr>
            <a:r>
              <a:rPr lang="en-US" altLang="ja-JP" sz="2400" dirty="0" err="1"/>
              <a:t>Otōto-jima</a:t>
            </a:r>
            <a:r>
              <a:rPr lang="en-US" altLang="ja-JP" sz="2400" dirty="0"/>
              <a:t> (</a:t>
            </a:r>
            <a:r>
              <a:rPr lang="en-US" altLang="ja-JP" sz="2400" dirty="0" err="1"/>
              <a:t>弟島</a:t>
            </a:r>
            <a:r>
              <a:rPr lang="en-US" altLang="ja-JP" sz="2400" dirty="0" err="1" smtClean="0"/>
              <a:t>,</a:t>
            </a:r>
            <a:r>
              <a:rPr lang="en-US" altLang="ja-JP" sz="2400" i="1" dirty="0" err="1" smtClean="0"/>
              <a:t>Younger</a:t>
            </a:r>
            <a:r>
              <a:rPr lang="en-US" altLang="ja-JP" sz="2400" i="1" dirty="0" smtClean="0"/>
              <a:t> </a:t>
            </a:r>
            <a:r>
              <a:rPr lang="en-US" altLang="ja-JP" sz="2400" i="1" dirty="0"/>
              <a:t>Brother Island</a:t>
            </a:r>
            <a:r>
              <a:rPr lang="en-US" altLang="ja-JP" sz="2400" dirty="0"/>
              <a:t>) - formerly </a:t>
            </a:r>
            <a:r>
              <a:rPr lang="en-US" altLang="ja-JP" sz="2400" i="1" dirty="0"/>
              <a:t>North </a:t>
            </a:r>
            <a:r>
              <a:rPr lang="en-US" altLang="ja-JP" sz="2400" i="1" dirty="0" smtClean="0"/>
              <a:t>Island Stapleton Island</a:t>
            </a:r>
            <a:endParaRPr lang="ja-JP" altLang="ja-JP" sz="2400" i="1" dirty="0" smtClean="0"/>
          </a:p>
          <a:p>
            <a:pPr lvl="1"/>
            <a:r>
              <a:rPr lang="en-US" altLang="ja-JP" sz="2400" dirty="0" err="1"/>
              <a:t>Mago-jima</a:t>
            </a:r>
            <a:r>
              <a:rPr lang="en-US" altLang="ja-JP" sz="2400" dirty="0"/>
              <a:t> (</a:t>
            </a:r>
            <a:r>
              <a:rPr lang="en-US" altLang="ja-JP" sz="2400" dirty="0" err="1"/>
              <a:t>孫島</a:t>
            </a:r>
            <a:r>
              <a:rPr lang="en-US" altLang="ja-JP" sz="2400" dirty="0" smtClean="0"/>
              <a:t> Grandchild </a:t>
            </a:r>
            <a:r>
              <a:rPr lang="en-US" altLang="ja-JP" sz="2400" dirty="0"/>
              <a:t>Island);</a:t>
            </a:r>
            <a:endParaRPr lang="ja-JP" altLang="ja-JP" sz="2400" dirty="0"/>
          </a:p>
          <a:p>
            <a:pPr lvl="1"/>
            <a:r>
              <a:rPr lang="en-US" altLang="ja-JP" sz="2400" dirty="0"/>
              <a:t>Higashi-</a:t>
            </a:r>
            <a:r>
              <a:rPr lang="en-US" altLang="ja-JP" sz="2400" dirty="0" err="1"/>
              <a:t>jima</a:t>
            </a:r>
            <a:r>
              <a:rPr lang="en-US" altLang="ja-JP" sz="2400" dirty="0"/>
              <a:t> (</a:t>
            </a:r>
            <a:r>
              <a:rPr lang="en-US" altLang="ja-JP" sz="2400" dirty="0" err="1"/>
              <a:t>東</a:t>
            </a:r>
            <a:r>
              <a:rPr lang="en-US" altLang="ja-JP" sz="2400" dirty="0" err="1" smtClean="0"/>
              <a:t>島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East Island)</a:t>
            </a:r>
            <a:endParaRPr lang="ja-JP" altLang="ja-JP" sz="2400" dirty="0"/>
          </a:p>
          <a:p>
            <a:pPr lvl="1"/>
            <a:r>
              <a:rPr lang="en-US" altLang="ja-JP" sz="2400" dirty="0"/>
              <a:t>Nishi-</a:t>
            </a:r>
            <a:r>
              <a:rPr lang="en-US" altLang="ja-JP" sz="2400" dirty="0" err="1"/>
              <a:t>jima(西</a:t>
            </a:r>
            <a:r>
              <a:rPr lang="en-US" altLang="ja-JP" sz="2400" dirty="0" err="1" smtClean="0"/>
              <a:t>島</a:t>
            </a:r>
            <a:r>
              <a:rPr lang="en-US" altLang="ja-JP" sz="2400" i="1" dirty="0" err="1" smtClean="0"/>
              <a:t>West</a:t>
            </a:r>
            <a:r>
              <a:rPr lang="en-US" altLang="ja-JP" sz="2400" i="1" dirty="0" smtClean="0"/>
              <a:t> </a:t>
            </a:r>
            <a:r>
              <a:rPr lang="en-US" altLang="ja-JP" sz="2400" i="1" dirty="0"/>
              <a:t>Island</a:t>
            </a:r>
            <a:r>
              <a:rPr lang="en-US" altLang="ja-JP" sz="2400" dirty="0"/>
              <a:t>)</a:t>
            </a:r>
            <a:r>
              <a:rPr lang="en-US" altLang="ja-JP" sz="2400" dirty="0" smtClean="0"/>
              <a:t> formerly </a:t>
            </a:r>
            <a:r>
              <a:rPr lang="en-US" altLang="ja-JP" sz="2400" i="1" dirty="0"/>
              <a:t>Goat </a:t>
            </a:r>
            <a:r>
              <a:rPr lang="en-US" altLang="ja-JP" sz="2400" i="1" dirty="0" smtClean="0"/>
              <a:t>Island</a:t>
            </a:r>
            <a:endParaRPr lang="ja-JP" altLang="ja-JP" sz="2400" i="1" dirty="0" smtClean="0"/>
          </a:p>
          <a:p>
            <a:pPr lvl="1"/>
            <a:r>
              <a:rPr lang="en-US" altLang="ja-JP" sz="2400" dirty="0"/>
              <a:t>Minami-</a:t>
            </a:r>
            <a:r>
              <a:rPr lang="en-US" altLang="ja-JP" sz="2400" dirty="0" err="1"/>
              <a:t>jima</a:t>
            </a:r>
            <a:r>
              <a:rPr lang="en-US" altLang="ja-JP" sz="2400" dirty="0"/>
              <a:t>(</a:t>
            </a:r>
            <a:r>
              <a:rPr lang="en-US" altLang="ja-JP" sz="2400" dirty="0" err="1"/>
              <a:t>南島</a:t>
            </a:r>
            <a:r>
              <a:rPr lang="en-US" altLang="ja-JP" sz="2400" dirty="0"/>
              <a:t> </a:t>
            </a:r>
            <a:r>
              <a:rPr lang="en-US" altLang="ja-JP" sz="2400" dirty="0" err="1"/>
              <a:t>literally:</a:t>
            </a:r>
            <a:r>
              <a:rPr lang="en-US" altLang="ja-JP" sz="2400" i="1" dirty="0" err="1"/>
              <a:t>South</a:t>
            </a:r>
            <a:r>
              <a:rPr lang="en-US" altLang="ja-JP" sz="2400" i="1" dirty="0"/>
              <a:t> Island</a:t>
            </a:r>
            <a:r>
              <a:rPr lang="en-US" altLang="ja-JP" sz="2400" dirty="0"/>
              <a:t>) - formerly Knorr I</a:t>
            </a:r>
            <a:r>
              <a:rPr lang="en-US" altLang="ja-JP" sz="2400" dirty="0" smtClean="0"/>
              <a:t>.;</a:t>
            </a:r>
            <a:endParaRPr lang="ja-JP" altLang="ja-JP" sz="2400" dirty="0"/>
          </a:p>
        </p:txBody>
      </p:sp>
      <p:sp>
        <p:nvSpPr>
          <p:cNvPr id="3" name="正方形/長方形 2"/>
          <p:cNvSpPr/>
          <p:nvPr/>
        </p:nvSpPr>
        <p:spPr>
          <a:xfrm>
            <a:off x="502850" y="188640"/>
            <a:ext cx="24055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/>
              <a:t>OGASAWARA</a:t>
            </a:r>
            <a:endParaRPr lang="ja-JP" altLang="ja-JP" sz="3200" dirty="0"/>
          </a:p>
        </p:txBody>
      </p:sp>
      <p:sp>
        <p:nvSpPr>
          <p:cNvPr id="4" name="正方形/長方形 3"/>
          <p:cNvSpPr/>
          <p:nvPr/>
        </p:nvSpPr>
        <p:spPr>
          <a:xfrm>
            <a:off x="590866" y="667314"/>
            <a:ext cx="5093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b="1" i="1" dirty="0" err="1"/>
              <a:t>bunin</a:t>
            </a:r>
            <a:r>
              <a:rPr lang="en-US" altLang="ja-JP" sz="2400" b="1" dirty="0"/>
              <a:t> </a:t>
            </a:r>
            <a:r>
              <a:rPr lang="en-US" altLang="ja-JP" sz="2400" b="1" dirty="0" smtClean="0"/>
              <a:t>(archaic </a:t>
            </a:r>
            <a:r>
              <a:rPr lang="en-US" altLang="ja-JP" sz="2400" b="1" dirty="0"/>
              <a:t>reading of </a:t>
            </a:r>
            <a:r>
              <a:rPr lang="en-US" altLang="ja-JP" sz="2400" b="1" dirty="0" err="1"/>
              <a:t>無人</a:t>
            </a:r>
            <a:r>
              <a:rPr lang="en-US" altLang="ja-JP" sz="2400" b="1" dirty="0"/>
              <a:t> </a:t>
            </a:r>
            <a:r>
              <a:rPr lang="en-US" altLang="ja-JP" sz="2400" b="1" i="1" dirty="0" err="1"/>
              <a:t>mujin</a:t>
            </a:r>
            <a:r>
              <a:rPr lang="en-US" altLang="ja-JP" sz="2400" b="1" dirty="0"/>
              <a:t>)</a:t>
            </a:r>
            <a:endParaRPr lang="ja-JP" altLang="en-US" sz="2400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3606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11594" y="332656"/>
            <a:ext cx="84969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sz="2400" dirty="0" smtClean="0"/>
              <a:t>- </a:t>
            </a:r>
            <a:r>
              <a:rPr lang="en-US" altLang="ja-JP" sz="2400" b="1" dirty="0" err="1" smtClean="0"/>
              <a:t>Haha-jima</a:t>
            </a:r>
            <a:r>
              <a:rPr lang="en-US" altLang="ja-JP" sz="2400" b="1" dirty="0" smtClean="0"/>
              <a:t> </a:t>
            </a:r>
            <a:r>
              <a:rPr lang="en-US" altLang="ja-JP" sz="2400" b="1" dirty="0"/>
              <a:t>Group </a:t>
            </a:r>
            <a:r>
              <a:rPr lang="en-US" altLang="ja-JP" sz="2400" dirty="0"/>
              <a:t>(</a:t>
            </a:r>
            <a:r>
              <a:rPr lang="en-US" altLang="ja-JP" sz="2400" dirty="0" err="1"/>
              <a:t>母島列島</a:t>
            </a:r>
            <a:r>
              <a:rPr lang="en-US" altLang="ja-JP" sz="2400" dirty="0"/>
              <a:t> </a:t>
            </a:r>
            <a:r>
              <a:rPr lang="en-US" altLang="ja-JP" sz="2400" dirty="0" err="1"/>
              <a:t>Haha-jima</a:t>
            </a:r>
            <a:r>
              <a:rPr lang="en-US" altLang="ja-JP" sz="2400" dirty="0"/>
              <a:t> </a:t>
            </a:r>
            <a:r>
              <a:rPr lang="en-US" altLang="ja-JP" sz="2400" dirty="0" err="1"/>
              <a:t>Rettō</a:t>
            </a:r>
            <a:r>
              <a:rPr lang="en-US" altLang="ja-JP" sz="2400" dirty="0"/>
              <a:t>) - formerly </a:t>
            </a:r>
            <a:r>
              <a:rPr lang="en-US" altLang="ja-JP" sz="2400" i="1" dirty="0" err="1"/>
              <a:t>Baily</a:t>
            </a:r>
            <a:r>
              <a:rPr lang="en-US" altLang="ja-JP" sz="2400" i="1" dirty="0" smtClean="0"/>
              <a:t> or </a:t>
            </a:r>
            <a:r>
              <a:rPr lang="en-US" altLang="ja-JP" sz="2400" i="1" dirty="0"/>
              <a:t>Coffin </a:t>
            </a:r>
            <a:r>
              <a:rPr lang="en-US" altLang="ja-JP" sz="2400" i="1" dirty="0" smtClean="0"/>
              <a:t>Islands</a:t>
            </a:r>
            <a:endParaRPr lang="ja-JP" altLang="ja-JP" sz="2400" i="1" dirty="0" smtClean="0"/>
          </a:p>
          <a:p>
            <a:pPr lvl="1"/>
            <a:r>
              <a:rPr lang="en-US" altLang="ja-JP" sz="2400" dirty="0" err="1" smtClean="0"/>
              <a:t>Haha-jima(母島 </a:t>
            </a:r>
            <a:r>
              <a:rPr lang="en-US" altLang="ja-JP" sz="2400" smtClean="0"/>
              <a:t>Mother </a:t>
            </a:r>
            <a:r>
              <a:rPr lang="en-US" altLang="ja-JP" sz="2400" dirty="0"/>
              <a:t>Island) - formerly </a:t>
            </a:r>
            <a:r>
              <a:rPr lang="en-US" altLang="ja-JP" sz="2400"/>
              <a:t>Hillsborough </a:t>
            </a:r>
            <a:r>
              <a:rPr lang="en-US" altLang="ja-JP" sz="2400" smtClean="0"/>
              <a:t>Island</a:t>
            </a:r>
            <a:endParaRPr lang="ja-JP" altLang="ja-JP" sz="2400" smtClean="0"/>
          </a:p>
          <a:p>
            <a:pPr lvl="1"/>
            <a:r>
              <a:rPr lang="en-US" altLang="ja-JP" sz="2400" dirty="0" err="1"/>
              <a:t>Mukō-jima</a:t>
            </a:r>
            <a:r>
              <a:rPr lang="en-US" altLang="ja-JP" sz="2400" dirty="0"/>
              <a:t> (</a:t>
            </a:r>
            <a:r>
              <a:rPr lang="en-US" altLang="ja-JP" sz="2400" dirty="0" err="1"/>
              <a:t>向島</a:t>
            </a:r>
            <a:r>
              <a:rPr lang="en-US" altLang="ja-JP" sz="2400" dirty="0"/>
              <a:t> literally: </a:t>
            </a:r>
            <a:r>
              <a:rPr lang="en-US" altLang="ja-JP" sz="2400" i="1" dirty="0"/>
              <a:t>Over There Island</a:t>
            </a:r>
            <a:r>
              <a:rPr lang="en-US" altLang="ja-JP" sz="2400" dirty="0"/>
              <a:t>) - formerly Plymouth I.;</a:t>
            </a:r>
            <a:endParaRPr lang="ja-JP" altLang="ja-JP" sz="2400" dirty="0"/>
          </a:p>
          <a:p>
            <a:pPr lvl="1"/>
            <a:r>
              <a:rPr lang="en-US" altLang="ja-JP" sz="2400" dirty="0" err="1"/>
              <a:t>Hira-jima</a:t>
            </a:r>
            <a:r>
              <a:rPr lang="en-US" altLang="ja-JP" sz="2400" dirty="0"/>
              <a:t> or </a:t>
            </a:r>
            <a:r>
              <a:rPr lang="en-US" altLang="ja-JP" sz="2400" dirty="0" err="1"/>
              <a:t>Taira-jima</a:t>
            </a:r>
            <a:r>
              <a:rPr lang="en-US" altLang="ja-JP" sz="2400" dirty="0"/>
              <a:t> (</a:t>
            </a:r>
            <a:r>
              <a:rPr lang="en-US" altLang="ja-JP" sz="2400" dirty="0" err="1"/>
              <a:t>平島</a:t>
            </a:r>
            <a:r>
              <a:rPr lang="en-US" altLang="ja-JP" sz="2400" dirty="0"/>
              <a:t>, literally: </a:t>
            </a:r>
            <a:r>
              <a:rPr lang="en-US" altLang="ja-JP" sz="2400" i="1" dirty="0"/>
              <a:t>Flat Island</a:t>
            </a:r>
            <a:r>
              <a:rPr lang="en-US" altLang="ja-JP" sz="2400" dirty="0"/>
              <a:t>)</a:t>
            </a:r>
            <a:endParaRPr lang="ja-JP" altLang="ja-JP" sz="2400" dirty="0"/>
          </a:p>
          <a:p>
            <a:pPr lvl="1"/>
            <a:r>
              <a:rPr lang="en-US" altLang="ja-JP" sz="2400" dirty="0" err="1"/>
              <a:t>Ane-jima</a:t>
            </a:r>
            <a:r>
              <a:rPr lang="en-US" altLang="ja-JP" sz="2400" dirty="0"/>
              <a:t> (</a:t>
            </a:r>
            <a:r>
              <a:rPr lang="en-US" altLang="ja-JP" sz="2400" dirty="0" err="1"/>
              <a:t>姉島</a:t>
            </a:r>
            <a:r>
              <a:rPr lang="en-US" altLang="ja-JP" sz="2400" dirty="0"/>
              <a:t>, literally: </a:t>
            </a:r>
            <a:r>
              <a:rPr lang="en-US" altLang="ja-JP" sz="2400" i="1" dirty="0"/>
              <a:t>Elder Sister Island</a:t>
            </a:r>
            <a:r>
              <a:rPr lang="en-US" altLang="ja-JP" sz="2400" dirty="0"/>
              <a:t>) - formerly Perry I.;</a:t>
            </a:r>
            <a:endParaRPr lang="ja-JP" altLang="ja-JP" sz="2400" dirty="0"/>
          </a:p>
          <a:p>
            <a:pPr lvl="1"/>
            <a:r>
              <a:rPr lang="en-US" altLang="ja-JP" sz="2400" dirty="0" err="1"/>
              <a:t>Imōto-jima</a:t>
            </a:r>
            <a:r>
              <a:rPr lang="en-US" altLang="ja-JP" sz="2400" dirty="0"/>
              <a:t> (</a:t>
            </a:r>
            <a:r>
              <a:rPr lang="en-US" altLang="ja-JP" sz="2400" dirty="0" err="1"/>
              <a:t>妹島</a:t>
            </a:r>
            <a:r>
              <a:rPr lang="en-US" altLang="ja-JP" sz="2400" dirty="0"/>
              <a:t>, literally: </a:t>
            </a:r>
            <a:r>
              <a:rPr lang="en-US" altLang="ja-JP" sz="2400" i="1" dirty="0"/>
              <a:t>Younger Sister Island</a:t>
            </a:r>
            <a:r>
              <a:rPr lang="en-US" altLang="ja-JP" sz="2400" dirty="0"/>
              <a:t>) - formerly Kelly I.;</a:t>
            </a:r>
            <a:endParaRPr lang="ja-JP" altLang="ja-JP" sz="2400" dirty="0"/>
          </a:p>
          <a:p>
            <a:r>
              <a:rPr lang="en-US" altLang="ja-JP" sz="2400" dirty="0"/>
              <a:t>Mei-</a:t>
            </a:r>
            <a:r>
              <a:rPr lang="en-US" altLang="ja-JP" sz="2400" dirty="0" err="1"/>
              <a:t>jima</a:t>
            </a:r>
            <a:r>
              <a:rPr lang="en-US" altLang="ja-JP" sz="2400" dirty="0"/>
              <a:t> (</a:t>
            </a:r>
            <a:r>
              <a:rPr lang="en-US" altLang="ja-JP" sz="2400" dirty="0" err="1"/>
              <a:t>姪島</a:t>
            </a:r>
            <a:r>
              <a:rPr lang="en-US" altLang="ja-JP" sz="2400" dirty="0"/>
              <a:t>, literally: </a:t>
            </a:r>
            <a:r>
              <a:rPr lang="en-US" altLang="ja-JP" sz="2400" i="1" dirty="0"/>
              <a:t>Niece Island</a:t>
            </a:r>
            <a:r>
              <a:rPr lang="en-US" altLang="ja-JP" sz="2400" dirty="0"/>
              <a:t>)</a:t>
            </a:r>
            <a:endParaRPr lang="ja-JP" altLang="ja-JP" sz="24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3714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07504" y="1125232"/>
            <a:ext cx="87849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 smtClean="0"/>
              <a:t>★</a:t>
            </a:r>
            <a:r>
              <a:rPr lang="en-US" altLang="ja-JP" sz="2800" b="1" dirty="0" smtClean="0"/>
              <a:t>The </a:t>
            </a:r>
            <a:r>
              <a:rPr lang="en-US" altLang="ja-JP" sz="2800" b="1" dirty="0"/>
              <a:t>community was successively populated by Korean immigrants (</a:t>
            </a:r>
            <a:r>
              <a:rPr lang="en-US" altLang="ja-JP" sz="2800" b="1" i="1" dirty="0" err="1"/>
              <a:t>Komabito</a:t>
            </a:r>
            <a:r>
              <a:rPr lang="en-US" altLang="ja-JP" sz="2800" b="1" dirty="0"/>
              <a:t>) rendering its place-name from </a:t>
            </a:r>
            <a:r>
              <a:rPr lang="en-US" altLang="ja-JP" sz="2800" b="1" dirty="0" err="1"/>
              <a:t>kudara</a:t>
            </a:r>
            <a:r>
              <a:rPr lang="en-US" altLang="ja-JP" sz="2800" b="1" dirty="0"/>
              <a:t> (Eng. </a:t>
            </a:r>
            <a:r>
              <a:rPr lang="en-US" altLang="ja-JP" sz="2800" b="1" i="1" dirty="0" err="1"/>
              <a:t>Paekche</a:t>
            </a:r>
            <a:r>
              <a:rPr lang="en-US" altLang="ja-JP" sz="2800" b="1" dirty="0" err="1"/>
              <a:t>「高麗</a:t>
            </a:r>
            <a:r>
              <a:rPr lang="en-US" altLang="ja-JP" sz="2800" b="1" dirty="0"/>
              <a:t>」 in the south-west of </a:t>
            </a:r>
            <a:r>
              <a:rPr lang="en-US" altLang="ja-JP" sz="2800" b="1" dirty="0" err="1"/>
              <a:t>Korea（こま）to</a:t>
            </a:r>
            <a:r>
              <a:rPr lang="en-US" altLang="ja-JP" sz="2800" b="1" dirty="0"/>
              <a:t> 「狛」 or 「</a:t>
            </a:r>
            <a:r>
              <a:rPr lang="en-US" altLang="ja-JP" sz="2800" b="1" dirty="0" err="1"/>
              <a:t>巨麻</a:t>
            </a:r>
            <a:r>
              <a:rPr lang="en-US" altLang="ja-JP" sz="2800" b="1" dirty="0"/>
              <a:t>」 to the surrounding </a:t>
            </a:r>
            <a:r>
              <a:rPr lang="en-US" altLang="ja-JP" sz="2800" b="1" dirty="0" smtClean="0"/>
              <a:t>area</a:t>
            </a:r>
            <a:endParaRPr lang="ja-JP" altLang="en-US" sz="2800" b="1" dirty="0"/>
          </a:p>
        </p:txBody>
      </p:sp>
      <p:sp>
        <p:nvSpPr>
          <p:cNvPr id="3" name="正方形/長方形 2"/>
          <p:cNvSpPr/>
          <p:nvPr/>
        </p:nvSpPr>
        <p:spPr>
          <a:xfrm>
            <a:off x="247114" y="3068960"/>
            <a:ext cx="85057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/>
              <a:t>★</a:t>
            </a:r>
            <a:r>
              <a:rPr lang="en-US" altLang="ja-JP" sz="2800" b="1" dirty="0"/>
              <a:t>Sixt</a:t>
            </a:r>
            <a:r>
              <a:rPr lang="en-US" altLang="ja-JP" sz="2800" b="1" dirty="0" smtClean="0"/>
              <a:t>h </a:t>
            </a:r>
            <a:r>
              <a:rPr lang="en-US" altLang="ja-JP" sz="2800" b="1" dirty="0"/>
              <a:t>century Korean maps, i.e. the </a:t>
            </a:r>
            <a:r>
              <a:rPr lang="en-US" altLang="ja-JP" sz="2800" b="1" i="1" dirty="0"/>
              <a:t>Tara</a:t>
            </a:r>
            <a:r>
              <a:rPr lang="en-US" altLang="ja-JP" sz="2800" b="1" dirty="0"/>
              <a:t> </a:t>
            </a:r>
            <a:r>
              <a:rPr lang="en-US" altLang="ja-JP" sz="2800" b="1" dirty="0" err="1"/>
              <a:t>多羅</a:t>
            </a:r>
            <a:r>
              <a:rPr lang="ja-JP" altLang="ja-JP" sz="2800" b="1" dirty="0"/>
              <a:t>　</a:t>
            </a:r>
            <a:r>
              <a:rPr lang="en-US" altLang="ja-JP" sz="2800" b="1" dirty="0"/>
              <a:t>river basin, a rice-producing area in Korea.  Tradition holds that immigrants from the </a:t>
            </a:r>
            <a:r>
              <a:rPr lang="en-US" altLang="ja-JP" sz="2800" b="1" i="1" dirty="0"/>
              <a:t>Tara</a:t>
            </a:r>
            <a:r>
              <a:rPr lang="en-US" altLang="ja-JP" sz="2800" b="1" dirty="0"/>
              <a:t> </a:t>
            </a:r>
            <a:r>
              <a:rPr lang="en-US" altLang="ja-JP" sz="2800" b="1" dirty="0" err="1"/>
              <a:t>多羅</a:t>
            </a:r>
            <a:r>
              <a:rPr lang="ja-JP" altLang="ja-JP" sz="2800" b="1" dirty="0"/>
              <a:t>　</a:t>
            </a:r>
            <a:r>
              <a:rPr lang="en-US" altLang="ja-JP" sz="2800" b="1" dirty="0"/>
              <a:t>area fled to Pusan following the invasion of </a:t>
            </a:r>
            <a:r>
              <a:rPr lang="en-US" altLang="ja-JP" sz="2800" b="1" i="1" dirty="0" err="1"/>
              <a:t>Kudara</a:t>
            </a:r>
            <a:r>
              <a:rPr lang="en-US" altLang="ja-JP" sz="2800" b="1" i="1" dirty="0"/>
              <a:t> </a:t>
            </a:r>
            <a:r>
              <a:rPr lang="en-US" altLang="ja-JP" sz="2800" b="1" dirty="0"/>
              <a:t>and </a:t>
            </a:r>
            <a:r>
              <a:rPr lang="en-US" altLang="ja-JP" sz="2800" b="1" i="1" dirty="0" err="1"/>
              <a:t>Shiragi</a:t>
            </a:r>
            <a:r>
              <a:rPr lang="en-US" altLang="ja-JP" sz="2800" b="1" dirty="0"/>
              <a:t>), to </a:t>
            </a:r>
            <a:r>
              <a:rPr lang="en-US" altLang="ja-JP" sz="2800" b="1" i="1" dirty="0"/>
              <a:t>Tsushima</a:t>
            </a:r>
            <a:r>
              <a:rPr lang="en-US" altLang="ja-JP" sz="2800" b="1" dirty="0"/>
              <a:t> and then </a:t>
            </a:r>
            <a:r>
              <a:rPr lang="en-US" altLang="ja-JP" sz="2800" b="1" i="1" dirty="0" err="1"/>
              <a:t>Karatsu</a:t>
            </a:r>
            <a:r>
              <a:rPr lang="en-US" altLang="ja-JP" sz="2800" b="1" dirty="0"/>
              <a:t>. There is also Tara </a:t>
            </a:r>
            <a:r>
              <a:rPr lang="en-US" altLang="ja-JP" sz="2800" b="1" dirty="0" smtClean="0"/>
              <a:t>Town</a:t>
            </a:r>
          </a:p>
          <a:p>
            <a:r>
              <a:rPr lang="en-US" altLang="ja-JP" sz="2800" b="1" dirty="0" smtClean="0"/>
              <a:t> </a:t>
            </a:r>
            <a:r>
              <a:rPr lang="en-US" altLang="ja-JP" sz="2800" b="1" dirty="0"/>
              <a:t>(</a:t>
            </a:r>
            <a:r>
              <a:rPr lang="en-US" altLang="ja-JP" sz="2800" b="1" dirty="0" err="1"/>
              <a:t>太良町</a:t>
            </a:r>
            <a:r>
              <a:rPr lang="en-US" altLang="ja-JP" sz="2800" b="1" dirty="0"/>
              <a:t>)</a:t>
            </a:r>
            <a:endParaRPr lang="ja-JP" altLang="en-US" sz="28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520" y="332656"/>
            <a:ext cx="13933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 smtClean="0"/>
              <a:t>Korean</a:t>
            </a:r>
            <a:endParaRPr kumimoji="1" lang="ja-JP" altLang="en-US" sz="3200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4918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17608" y="106332"/>
            <a:ext cx="10759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b="1" dirty="0"/>
              <a:t>Ainu</a:t>
            </a:r>
            <a:endParaRPr lang="ja-JP" altLang="ja-JP" sz="3600" dirty="0"/>
          </a:p>
        </p:txBody>
      </p:sp>
      <p:sp>
        <p:nvSpPr>
          <p:cNvPr id="4" name="正方形/長方形 3"/>
          <p:cNvSpPr/>
          <p:nvPr/>
        </p:nvSpPr>
        <p:spPr>
          <a:xfrm>
            <a:off x="252915" y="794802"/>
            <a:ext cx="8818888" cy="6063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 smtClean="0"/>
              <a:t>AINU PLACE-NAMES IN THE KANTO REGION</a:t>
            </a:r>
          </a:p>
          <a:p>
            <a:r>
              <a:rPr lang="en-US" sz="2400" b="1" dirty="0" err="1" smtClean="0"/>
              <a:t>Asakusa</a:t>
            </a:r>
            <a:r>
              <a:rPr lang="ja-JP" altLang="en-US" sz="2400" b="1" dirty="0" smtClean="0"/>
              <a:t>　浅草</a:t>
            </a:r>
            <a:r>
              <a:rPr lang="en-US" sz="2400" b="1" dirty="0" smtClean="0"/>
              <a:t> (</a:t>
            </a:r>
            <a:r>
              <a:rPr lang="ja-JP" altLang="en-US" sz="2400" b="1" dirty="0" smtClean="0"/>
              <a:t>浅</a:t>
            </a:r>
            <a:r>
              <a:rPr lang="en-US" sz="2400" b="1" dirty="0" smtClean="0"/>
              <a:t>shallow, </a:t>
            </a:r>
            <a:r>
              <a:rPr lang="ja-JP" altLang="en-US" sz="2400" b="1" dirty="0" smtClean="0"/>
              <a:t>草</a:t>
            </a:r>
            <a:r>
              <a:rPr lang="en-US" sz="2400" b="1" dirty="0" smtClean="0"/>
              <a:t>grass)</a:t>
            </a:r>
            <a:endParaRPr lang="en-US" sz="2400" dirty="0" smtClean="0"/>
          </a:p>
          <a:p>
            <a:r>
              <a:rPr lang="en-US" sz="2400" dirty="0" smtClean="0"/>
              <a:t>[</a:t>
            </a:r>
            <a:r>
              <a:rPr lang="en-US" sz="2400" i="1" dirty="0" smtClean="0"/>
              <a:t>Taito-</a:t>
            </a:r>
            <a:r>
              <a:rPr lang="en-US" sz="2400" i="1" dirty="0" err="1" smtClean="0"/>
              <a:t>ku</a:t>
            </a:r>
            <a:r>
              <a:rPr lang="en-US" sz="2400" dirty="0" smtClean="0"/>
              <a:t> </a:t>
            </a:r>
            <a:r>
              <a:rPr lang="ja-JP" altLang="en-US" sz="2400" dirty="0" smtClean="0"/>
              <a:t>台東区</a:t>
            </a:r>
            <a:r>
              <a:rPr lang="en-US" sz="2400" dirty="0" smtClean="0"/>
              <a:t>] Short grasses unable to flourish on the sandy soil of the banks of </a:t>
            </a:r>
            <a:r>
              <a:rPr lang="en-US" sz="2400" i="1" dirty="0" smtClean="0"/>
              <a:t>Sumida </a:t>
            </a:r>
            <a:r>
              <a:rPr lang="en-US" sz="2400" dirty="0" smtClean="0"/>
              <a:t>river </a:t>
            </a:r>
            <a:r>
              <a:rPr lang="ja-JP" altLang="en-US" sz="2400" dirty="0" smtClean="0"/>
              <a:t>隅田川</a:t>
            </a:r>
            <a:r>
              <a:rPr lang="en-US" sz="2400" dirty="0" smtClean="0"/>
              <a:t>. From abundant hemp in the area (hemp = </a:t>
            </a:r>
            <a:r>
              <a:rPr lang="en-US" sz="2400" dirty="0" err="1" smtClean="0"/>
              <a:t>asa</a:t>
            </a:r>
            <a:r>
              <a:rPr lang="en-US" sz="2400" dirty="0" smtClean="0"/>
              <a:t> </a:t>
            </a:r>
            <a:r>
              <a:rPr lang="ja-JP" altLang="en-US" sz="2400" dirty="0" smtClean="0"/>
              <a:t>麻</a:t>
            </a:r>
            <a:r>
              <a:rPr lang="en-US" sz="2400" dirty="0" smtClean="0"/>
              <a:t>).</a:t>
            </a:r>
            <a:r>
              <a:rPr lang="en-US" sz="2400" b="1" dirty="0" smtClean="0"/>
              <a:t> </a:t>
            </a:r>
            <a:r>
              <a:rPr lang="en-US" sz="2400" dirty="0" smtClean="0"/>
              <a:t>From the </a:t>
            </a:r>
            <a:r>
              <a:rPr lang="en-US" sz="2400" i="1" dirty="0" smtClean="0"/>
              <a:t>Ainu</a:t>
            </a:r>
            <a:r>
              <a:rPr lang="en-US" sz="2400" dirty="0" smtClean="0"/>
              <a:t>, </a:t>
            </a:r>
            <a:r>
              <a:rPr lang="en-US" sz="2400" i="1" dirty="0" err="1" smtClean="0"/>
              <a:t>axakusa</a:t>
            </a:r>
            <a:r>
              <a:rPr lang="en-US" sz="2400" dirty="0" smtClean="0"/>
              <a:t> ‘to go over the sea’. From </a:t>
            </a:r>
            <a:r>
              <a:rPr lang="en-US" sz="2400" dirty="0" err="1" smtClean="0"/>
              <a:t>Tibetian</a:t>
            </a:r>
            <a:r>
              <a:rPr lang="en-US" sz="2400" dirty="0" smtClean="0"/>
              <a:t> word </a:t>
            </a:r>
            <a:r>
              <a:rPr lang="en-US" sz="2400" i="1" dirty="0" err="1" smtClean="0"/>
              <a:t>Aasha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kuusha,</a:t>
            </a:r>
            <a:r>
              <a:rPr lang="en-US" sz="2400" dirty="0" err="1" smtClean="0"/>
              <a:t>‘a</a:t>
            </a:r>
            <a:r>
              <a:rPr lang="en-US" sz="2400" dirty="0" smtClean="0"/>
              <a:t> sacred place’.</a:t>
            </a:r>
            <a:r>
              <a:rPr lang="en-US" sz="2400" b="1" dirty="0" smtClean="0"/>
              <a:t> </a:t>
            </a:r>
            <a:endParaRPr lang="en-US" sz="2400" dirty="0" smtClean="0"/>
          </a:p>
          <a:p>
            <a:endParaRPr lang="en-US" altLang="ja-JP" sz="2400" b="1" dirty="0" smtClean="0"/>
          </a:p>
          <a:p>
            <a:r>
              <a:rPr lang="en-US" sz="2400" b="1" dirty="0" smtClean="0"/>
              <a:t>Chiba Prefecture</a:t>
            </a:r>
            <a:r>
              <a:rPr lang="ja-JP" altLang="en-US" sz="2400" b="1" dirty="0" smtClean="0"/>
              <a:t>千葉県</a:t>
            </a:r>
            <a:r>
              <a:rPr lang="en-US" sz="2400" b="1" dirty="0" smtClean="0"/>
              <a:t> (</a:t>
            </a:r>
            <a:r>
              <a:rPr lang="ja-JP" altLang="en-US" sz="2400" b="1" dirty="0" smtClean="0"/>
              <a:t>千</a:t>
            </a:r>
            <a:r>
              <a:rPr lang="en-US" sz="2400" b="1" dirty="0" smtClean="0"/>
              <a:t>thousand, </a:t>
            </a:r>
            <a:r>
              <a:rPr lang="ja-JP" altLang="en-US" sz="2400" b="1" dirty="0" smtClean="0"/>
              <a:t>葉</a:t>
            </a:r>
            <a:r>
              <a:rPr lang="en-US" sz="2400" b="1" dirty="0" smtClean="0"/>
              <a:t>leaves)</a:t>
            </a:r>
            <a:endParaRPr lang="en-US" sz="2400" dirty="0" smtClean="0"/>
          </a:p>
          <a:p>
            <a:r>
              <a:rPr lang="en-US" sz="2400" dirty="0" smtClean="0"/>
              <a:t>In Nara period, the name was recorded as </a:t>
            </a:r>
            <a:r>
              <a:rPr lang="en-US" sz="2400" i="1" dirty="0" smtClean="0"/>
              <a:t>Chiba-gun</a:t>
            </a:r>
            <a:r>
              <a:rPr lang="en-US" sz="2400" dirty="0" smtClean="0"/>
              <a:t> (</a:t>
            </a:r>
            <a:r>
              <a:rPr lang="ja-JP" altLang="en-US" sz="2400" dirty="0" smtClean="0"/>
              <a:t>千葉郡</a:t>
            </a:r>
            <a:r>
              <a:rPr lang="en-US" sz="2400" dirty="0" smtClean="0"/>
              <a:t>). The words </a:t>
            </a:r>
            <a:r>
              <a:rPr lang="en-US" sz="2400" i="1" dirty="0" smtClean="0"/>
              <a:t>Chiba-no-</a:t>
            </a:r>
            <a:r>
              <a:rPr lang="en-US" sz="2400" i="1" dirty="0" err="1" smtClean="0"/>
              <a:t>Kudzuno</a:t>
            </a:r>
            <a:r>
              <a:rPr lang="en-US" sz="2400" i="1" dirty="0" smtClean="0"/>
              <a:t> </a:t>
            </a:r>
            <a:r>
              <a:rPr lang="en-US" sz="2400" dirty="0" smtClean="0"/>
              <a:t>(</a:t>
            </a:r>
            <a:r>
              <a:rPr lang="ja-JP" altLang="en-US" sz="2400" dirty="0" smtClean="0"/>
              <a:t>千葉の葛野</a:t>
            </a:r>
            <a:r>
              <a:rPr lang="en-US" sz="2400" dirty="0" smtClean="0"/>
              <a:t>) is founded in the document </a:t>
            </a:r>
            <a:r>
              <a:rPr lang="en-US" sz="2400" i="1" dirty="0" err="1" smtClean="0"/>
              <a:t>Oninki</a:t>
            </a:r>
            <a:r>
              <a:rPr lang="en-US" sz="2400" dirty="0" smtClean="0"/>
              <a:t> (</a:t>
            </a:r>
            <a:r>
              <a:rPr lang="ja-JP" altLang="en-US" sz="2400" dirty="0" smtClean="0"/>
              <a:t>応仁紀</a:t>
            </a:r>
            <a:r>
              <a:rPr lang="en-US" sz="2400" dirty="0" smtClean="0"/>
              <a:t>). </a:t>
            </a:r>
            <a:r>
              <a:rPr lang="en-US" sz="2400" i="1" dirty="0" err="1" smtClean="0"/>
              <a:t>Kudzuno</a:t>
            </a:r>
            <a:r>
              <a:rPr lang="en-US" sz="2400" dirty="0" smtClean="0"/>
              <a:t> indicates the field with Kudzu vine. The area in which the plants “</a:t>
            </a:r>
            <a:r>
              <a:rPr lang="en-US" sz="2400" dirty="0" err="1" smtClean="0"/>
              <a:t>kuzu</a:t>
            </a:r>
            <a:r>
              <a:rPr lang="en-US" sz="2400" dirty="0" smtClean="0"/>
              <a:t>” grow was conceivably called </a:t>
            </a:r>
            <a:r>
              <a:rPr lang="ja-JP" altLang="en-US" sz="2400" dirty="0" smtClean="0"/>
              <a:t>千葉</a:t>
            </a:r>
            <a:r>
              <a:rPr lang="en-US" sz="2400" dirty="0" smtClean="0"/>
              <a:t> ”Chiba”. In Ainu “</a:t>
            </a:r>
            <a:r>
              <a:rPr lang="en-US" sz="2400" dirty="0" err="1" smtClean="0"/>
              <a:t>chipu</a:t>
            </a:r>
            <a:r>
              <a:rPr lang="en-US" sz="2400" dirty="0" smtClean="0"/>
              <a:t>-a” a ship or “</a:t>
            </a:r>
            <a:r>
              <a:rPr lang="en-US" sz="2400" dirty="0" err="1" smtClean="0"/>
              <a:t>chipu</a:t>
            </a:r>
            <a:r>
              <a:rPr lang="en-US" sz="2400" dirty="0" smtClean="0"/>
              <a:t>-pa” many  ships in Ainu. </a:t>
            </a:r>
          </a:p>
          <a:p>
            <a:endParaRPr lang="ja-JP" altLang="ja-JP" sz="2400" b="1" dirty="0" smtClean="0"/>
          </a:p>
          <a:p>
            <a:endParaRPr lang="en-US" altLang="ja-JP" sz="2400" b="1" dirty="0" smtClean="0"/>
          </a:p>
          <a:p>
            <a:r>
              <a:rPr lang="en-US" altLang="ja-JP" sz="2400" b="1" dirty="0" smtClean="0"/>
              <a:t> </a:t>
            </a:r>
            <a:endParaRPr lang="ja-JP" altLang="ja-JP" sz="2400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2804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67544" y="762000"/>
            <a:ext cx="864912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b="1" dirty="0" smtClean="0"/>
              <a:t>CONCLUSION</a:t>
            </a:r>
          </a:p>
          <a:p>
            <a:r>
              <a:rPr lang="en-US" altLang="ja-JP" sz="3200" dirty="0" err="1" smtClean="0"/>
              <a:t>Toponyms</a:t>
            </a:r>
            <a:r>
              <a:rPr lang="en-US" altLang="ja-JP" sz="3200" dirty="0" smtClean="0"/>
              <a:t> are the traditional domain of local </a:t>
            </a:r>
          </a:p>
          <a:p>
            <a:r>
              <a:rPr lang="en-US" altLang="ja-JP" sz="3200" dirty="0" smtClean="0"/>
              <a:t>history, geography and (etymological) dialectology. </a:t>
            </a:r>
          </a:p>
          <a:p>
            <a:pPr marL="514350" indent="-514350"/>
            <a:endParaRPr lang="en-US" altLang="ja-JP" sz="3200" b="1" dirty="0" smtClean="0"/>
          </a:p>
          <a:p>
            <a:pPr marL="514350" indent="-514350"/>
            <a:r>
              <a:rPr lang="en-US" altLang="ja-JP" sz="3200" dirty="0" err="1" smtClean="0"/>
              <a:t>Toponyms</a:t>
            </a:r>
            <a:r>
              <a:rPr lang="en-US" altLang="ja-JP" sz="3200" dirty="0" smtClean="0"/>
              <a:t>:</a:t>
            </a:r>
            <a:r>
              <a:rPr lang="en-US" altLang="ja-JP" sz="3200" b="1" dirty="0" smtClean="0"/>
              <a:t> </a:t>
            </a:r>
            <a:r>
              <a:rPr lang="en-US" altLang="ja-JP" sz="4000" b="1" dirty="0" smtClean="0"/>
              <a:t>a semiotic resource</a:t>
            </a:r>
            <a:r>
              <a:rPr lang="en-US" altLang="ja-JP" sz="4000" dirty="0" smtClean="0"/>
              <a:t> </a:t>
            </a:r>
          </a:p>
          <a:p>
            <a:endParaRPr lang="en-US" altLang="ja-JP" sz="3200" dirty="0" smtClean="0"/>
          </a:p>
          <a:p>
            <a:r>
              <a:rPr lang="en-US" altLang="ja-JP" sz="3200" dirty="0" err="1" smtClean="0"/>
              <a:t>Toponyms</a:t>
            </a:r>
            <a:r>
              <a:rPr lang="en-US" altLang="ja-JP" sz="3200" dirty="0" smtClean="0"/>
              <a:t>: signs of </a:t>
            </a:r>
            <a:r>
              <a:rPr lang="en-US" altLang="ja-JP" sz="4000" b="1" dirty="0" smtClean="0"/>
              <a:t>multilingualism </a:t>
            </a:r>
            <a:r>
              <a:rPr lang="en-US" altLang="ja-JP" sz="4000" b="1" smtClean="0"/>
              <a:t>in Japan </a:t>
            </a:r>
            <a:endParaRPr lang="en-US" altLang="ja-JP" sz="4000" b="1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0225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683568" y="1052736"/>
            <a:ext cx="76328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3600" dirty="0" smtClean="0"/>
          </a:p>
          <a:p>
            <a:r>
              <a:rPr lang="en-US" altLang="ja-JP" sz="3600" dirty="0" smtClean="0"/>
              <a:t>Place-names</a:t>
            </a:r>
            <a:r>
              <a:rPr lang="en-US" altLang="ja-JP" sz="3600" dirty="0" smtClean="0"/>
              <a:t> signify </a:t>
            </a:r>
            <a:r>
              <a:rPr lang="en-US" altLang="ja-JP" sz="3600" dirty="0" smtClean="0"/>
              <a:t>the </a:t>
            </a:r>
            <a:r>
              <a:rPr lang="en-US" altLang="ja-JP" sz="3600" b="1" dirty="0" smtClean="0"/>
              <a:t>continuity</a:t>
            </a:r>
            <a:r>
              <a:rPr lang="en-US" altLang="ja-JP" sz="3600" dirty="0" smtClean="0"/>
              <a:t> of communities. They evoke </a:t>
            </a:r>
            <a:r>
              <a:rPr lang="en-US" altLang="ja-JP" sz="3600" b="1" dirty="0" smtClean="0"/>
              <a:t>intimacy</a:t>
            </a:r>
            <a:r>
              <a:rPr lang="en-US" altLang="ja-JP" sz="3600" dirty="0" smtClean="0"/>
              <a:t>, </a:t>
            </a:r>
            <a:r>
              <a:rPr lang="en-US" altLang="ja-JP" sz="3600" b="1" dirty="0" smtClean="0"/>
              <a:t>nostalgia</a:t>
            </a:r>
            <a:r>
              <a:rPr lang="en-US" altLang="ja-JP" sz="3600" dirty="0" smtClean="0"/>
              <a:t>, personal history and </a:t>
            </a:r>
            <a:r>
              <a:rPr lang="en-US" altLang="ja-JP" sz="3600" b="1" dirty="0" smtClean="0"/>
              <a:t>identity</a:t>
            </a:r>
            <a:r>
              <a:rPr lang="en-US" altLang="ja-JP" sz="3600" dirty="0" smtClean="0"/>
              <a:t>.  </a:t>
            </a:r>
          </a:p>
          <a:p>
            <a:endParaRPr lang="en-US" altLang="ja-JP" sz="3600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8733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67544" y="1219200"/>
            <a:ext cx="7161135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b="1" dirty="0" smtClean="0"/>
              <a:t>PURPOSE</a:t>
            </a:r>
          </a:p>
          <a:p>
            <a:r>
              <a:rPr lang="en-US" altLang="ja-JP" sz="3200" dirty="0" err="1" smtClean="0"/>
              <a:t>Toponyms</a:t>
            </a:r>
            <a:r>
              <a:rPr lang="en-US" altLang="ja-JP" sz="3200" dirty="0" smtClean="0"/>
              <a:t> are the traditional domain of </a:t>
            </a:r>
          </a:p>
          <a:p>
            <a:pPr marL="514350" indent="-514350">
              <a:buAutoNum type="alphaLcParenBoth"/>
            </a:pPr>
            <a:r>
              <a:rPr lang="en-US" altLang="ja-JP" sz="3200" dirty="0" smtClean="0"/>
              <a:t>local history </a:t>
            </a:r>
          </a:p>
          <a:p>
            <a:pPr marL="514350" indent="-514350">
              <a:buAutoNum type="alphaLcParenBoth"/>
            </a:pPr>
            <a:r>
              <a:rPr lang="en-US" altLang="ja-JP" sz="3200" dirty="0" smtClean="0"/>
              <a:t>cultural geography</a:t>
            </a:r>
          </a:p>
          <a:p>
            <a:pPr marL="514350" indent="-514350">
              <a:buAutoNum type="alphaLcParenBoth"/>
            </a:pPr>
            <a:r>
              <a:rPr lang="en-US" altLang="ja-JP" sz="3200" dirty="0" smtClean="0"/>
              <a:t>dialectology </a:t>
            </a:r>
          </a:p>
          <a:p>
            <a:pPr marL="514350" indent="-514350"/>
            <a:endParaRPr lang="en-US" altLang="ja-JP" sz="3200" b="1" dirty="0" smtClean="0"/>
          </a:p>
          <a:p>
            <a:pPr marL="514350" indent="-514350"/>
            <a:r>
              <a:rPr lang="en-US" altLang="ja-JP" sz="3200" dirty="0" err="1" smtClean="0"/>
              <a:t>Toponyms</a:t>
            </a:r>
            <a:r>
              <a:rPr lang="en-US" altLang="ja-JP" sz="3200" dirty="0" smtClean="0"/>
              <a:t>:</a:t>
            </a:r>
            <a:r>
              <a:rPr lang="en-US" altLang="ja-JP" sz="3200" b="1" dirty="0" smtClean="0"/>
              <a:t> a semiotic resource</a:t>
            </a:r>
            <a:r>
              <a:rPr lang="en-US" altLang="ja-JP" sz="3200" dirty="0" smtClean="0"/>
              <a:t> </a:t>
            </a:r>
          </a:p>
          <a:p>
            <a:endParaRPr lang="en-US" altLang="ja-JP" sz="3200" dirty="0" smtClean="0"/>
          </a:p>
          <a:p>
            <a:r>
              <a:rPr lang="en-US" altLang="ja-JP" sz="3200" dirty="0" err="1" smtClean="0"/>
              <a:t>Toponyms</a:t>
            </a:r>
            <a:r>
              <a:rPr lang="en-US" altLang="ja-JP" sz="3200" dirty="0" smtClean="0"/>
              <a:t>: important for </a:t>
            </a:r>
            <a:r>
              <a:rPr lang="en-US" altLang="ja-JP" sz="3200" b="1" dirty="0" smtClean="0"/>
              <a:t>multilingualism. </a:t>
            </a:r>
            <a:endParaRPr lang="en-US" altLang="ja-JP" sz="3200" b="1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0225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67544" y="1196752"/>
            <a:ext cx="7916876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b="1" dirty="0" smtClean="0"/>
              <a:t>Introduction: TOPONYMS and MEANING</a:t>
            </a:r>
          </a:p>
          <a:p>
            <a:endParaRPr lang="en-US" altLang="ja-JP" sz="3600" b="1" dirty="0" smtClean="0"/>
          </a:p>
          <a:p>
            <a:r>
              <a:rPr lang="en-US" altLang="ja-JP" sz="3600" b="1" dirty="0" smtClean="0"/>
              <a:t>TOPONYMS in EVERYDAY LIFE</a:t>
            </a:r>
          </a:p>
          <a:p>
            <a:endParaRPr lang="en-US" altLang="ja-JP" sz="3600" b="1" dirty="0" smtClean="0"/>
          </a:p>
          <a:p>
            <a:r>
              <a:rPr lang="en-US" altLang="ja-JP" sz="3600" b="1" dirty="0" smtClean="0"/>
              <a:t>PLACE NAMES in MULTILINGUAL JAPAN</a:t>
            </a:r>
            <a:endParaRPr lang="en-US" altLang="ja-JP" sz="2800" b="1" dirty="0" smtClean="0"/>
          </a:p>
          <a:p>
            <a:endParaRPr lang="ja-JP" altLang="ja-JP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0225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97346"/>
            <a:ext cx="66294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TOPONYMS and MEANING</a:t>
            </a:r>
          </a:p>
          <a:p>
            <a:pPr algn="ctr"/>
            <a:r>
              <a:rPr lang="en-US" sz="2400" b="1" dirty="0" smtClean="0"/>
              <a:t>- Denotation - Connotation – </a:t>
            </a:r>
            <a:r>
              <a:rPr lang="en-US" sz="2400" b="1" dirty="0" err="1" smtClean="0"/>
              <a:t>Metonomy</a:t>
            </a:r>
            <a:r>
              <a:rPr lang="en-US" sz="2400" b="1" dirty="0" smtClean="0"/>
              <a:t> - </a:t>
            </a:r>
            <a:endParaRPr lang="en-US" sz="2400" dirty="0" smtClean="0"/>
          </a:p>
          <a:p>
            <a:r>
              <a:rPr lang="en-US" b="1" dirty="0" smtClean="0"/>
              <a:t> 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581400" y="2438400"/>
            <a:ext cx="20842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/>
              <a:t>Iizuka</a:t>
            </a:r>
            <a:r>
              <a:rPr lang="en-US" sz="3200" b="1" dirty="0" smtClean="0"/>
              <a:t> </a:t>
            </a:r>
            <a:r>
              <a:rPr lang="ja-JP" altLang="en-US" sz="3200" b="1" dirty="0" smtClean="0"/>
              <a:t>飯塚</a:t>
            </a:r>
            <a:r>
              <a:rPr lang="en-US" sz="3200" b="1" dirty="0" smtClean="0"/>
              <a:t> </a:t>
            </a:r>
          </a:p>
          <a:p>
            <a:r>
              <a:rPr lang="en-US" altLang="ja-JP" sz="3200" b="1" dirty="0" smtClean="0"/>
              <a:t>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0225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_iizuk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00" y="2794000"/>
            <a:ext cx="7747000" cy="127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1639</Words>
  <Application>Microsoft Macintosh PowerPoint</Application>
  <PresentationFormat>On-screen Show (4:3)</PresentationFormat>
  <Paragraphs>168</Paragraphs>
  <Slides>35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  </vt:lpstr>
      <vt:lpstr>Slide 29</vt:lpstr>
      <vt:lpstr>Slide 30</vt:lpstr>
      <vt:lpstr>Slide 31</vt:lpstr>
      <vt:lpstr>Slide 32</vt:lpstr>
      <vt:lpstr>Slide 33</vt:lpstr>
      <vt:lpstr>Slide 34</vt:lpstr>
      <vt:lpstr>Slide 35</vt:lpstr>
    </vt:vector>
  </TitlesOfParts>
  <Company>International Christian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 Maher</dc:creator>
  <cp:lastModifiedBy>ICU</cp:lastModifiedBy>
  <cp:revision>4</cp:revision>
  <dcterms:created xsi:type="dcterms:W3CDTF">2015-01-12T22:56:05Z</dcterms:created>
  <dcterms:modified xsi:type="dcterms:W3CDTF">2015-01-12T22:56:50Z</dcterms:modified>
</cp:coreProperties>
</file>